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63" r:id="rId3"/>
    <p:sldId id="264" r:id="rId4"/>
    <p:sldId id="282" r:id="rId5"/>
    <p:sldId id="268" r:id="rId6"/>
    <p:sldId id="259" r:id="rId7"/>
    <p:sldId id="275" r:id="rId8"/>
    <p:sldId id="278" r:id="rId9"/>
    <p:sldId id="261" r:id="rId10"/>
    <p:sldId id="284" r:id="rId11"/>
    <p:sldId id="276" r:id="rId12"/>
    <p:sldId id="267" r:id="rId13"/>
    <p:sldId id="277" r:id="rId14"/>
    <p:sldId id="258" r:id="rId15"/>
    <p:sldId id="262" r:id="rId16"/>
    <p:sldId id="281" r:id="rId17"/>
    <p:sldId id="260" r:id="rId18"/>
    <p:sldId id="269" r:id="rId19"/>
    <p:sldId id="283" r:id="rId20"/>
    <p:sldId id="272" r:id="rId21"/>
    <p:sldId id="279" r:id="rId22"/>
    <p:sldId id="274" r:id="rId23"/>
    <p:sldId id="285" r:id="rId24"/>
    <p:sldId id="280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33CCCC"/>
    <a:srgbClr val="B39AC6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1D35F9-5A4F-4AB3-BA48-533961F1ABF1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hr-HR"/>
        </a:p>
      </dgm:t>
    </dgm:pt>
    <dgm:pt modelId="{DDF872E4-4F68-48E1-A944-F6E66E7D509C}">
      <dgm:prSet phldrT="[Tekst]" custT="1"/>
      <dgm:spPr/>
      <dgm:t>
        <a:bodyPr/>
        <a:lstStyle/>
        <a:p>
          <a:r>
            <a:rPr lang="hr-HR" sz="1600" b="1" dirty="0">
              <a:solidFill>
                <a:schemeClr val="tx1"/>
              </a:solidFill>
            </a:rPr>
            <a:t>Objasni važnost i ulogu hipofize u vrijeme puberteta. </a:t>
          </a:r>
        </a:p>
      </dgm:t>
    </dgm:pt>
    <dgm:pt modelId="{A1268913-3FEE-4ED5-9080-AB55FAF1884A}" type="parTrans" cxnId="{4E051D93-92A4-471A-9A82-8B18AB78BF6A}">
      <dgm:prSet/>
      <dgm:spPr/>
      <dgm:t>
        <a:bodyPr/>
        <a:lstStyle/>
        <a:p>
          <a:endParaRPr lang="hr-HR"/>
        </a:p>
      </dgm:t>
    </dgm:pt>
    <dgm:pt modelId="{2AD09743-295B-4BD5-B7D8-5645262E883E}" type="sibTrans" cxnId="{4E051D93-92A4-471A-9A82-8B18AB78BF6A}">
      <dgm:prSet custT="1"/>
      <dgm:spPr/>
      <dgm:t>
        <a:bodyPr/>
        <a:lstStyle/>
        <a:p>
          <a:endParaRPr lang="hr-HR" sz="1400" b="1">
            <a:solidFill>
              <a:schemeClr val="tx1"/>
            </a:solidFill>
          </a:endParaRPr>
        </a:p>
      </dgm:t>
    </dgm:pt>
    <dgm:pt modelId="{CF80FF09-C19E-49D7-A31E-FB156CAA950F}">
      <dgm:prSet phldrT="[Tekst]" custT="1"/>
      <dgm:spPr/>
      <dgm:t>
        <a:bodyPr/>
        <a:lstStyle/>
        <a:p>
          <a:r>
            <a:rPr lang="hr-HR" sz="1600" b="1" dirty="0">
              <a:solidFill>
                <a:schemeClr val="tx1"/>
              </a:solidFill>
            </a:rPr>
            <a:t>Usporedi smještaj spolnih organa kod muškaraca i žena.</a:t>
          </a:r>
        </a:p>
      </dgm:t>
    </dgm:pt>
    <dgm:pt modelId="{0437600C-3449-4005-9B93-E150D72C9DBE}" type="parTrans" cxnId="{BDB2222D-3979-4203-BD84-4BA643539C89}">
      <dgm:prSet/>
      <dgm:spPr/>
      <dgm:t>
        <a:bodyPr/>
        <a:lstStyle/>
        <a:p>
          <a:endParaRPr lang="hr-HR"/>
        </a:p>
      </dgm:t>
    </dgm:pt>
    <dgm:pt modelId="{0222DFDE-84FF-4D82-9A8D-EDCABF41F089}" type="sibTrans" cxnId="{BDB2222D-3979-4203-BD84-4BA643539C89}">
      <dgm:prSet custT="1"/>
      <dgm:spPr/>
      <dgm:t>
        <a:bodyPr/>
        <a:lstStyle/>
        <a:p>
          <a:endParaRPr lang="hr-HR" sz="1400" b="1">
            <a:solidFill>
              <a:schemeClr val="tx1"/>
            </a:solidFill>
          </a:endParaRPr>
        </a:p>
      </dgm:t>
    </dgm:pt>
    <dgm:pt modelId="{D9F5FF54-3604-4B6B-BC26-80708705B59D}">
      <dgm:prSet phldrT="[Tekst]" custT="1"/>
      <dgm:spPr/>
      <dgm:t>
        <a:bodyPr/>
        <a:lstStyle/>
        <a:p>
          <a:r>
            <a:rPr lang="hr-HR" sz="1400" b="1" dirty="0">
              <a:solidFill>
                <a:schemeClr val="tx1"/>
              </a:solidFill>
            </a:rPr>
            <a:t>Objasni u kojem će slučaju kod žene doći do razvoja zametka, a u kojem do pojave menstruacije</a:t>
          </a:r>
          <a:r>
            <a:rPr lang="hr-HR" sz="1600" b="1" dirty="0">
              <a:solidFill>
                <a:schemeClr val="tx1"/>
              </a:solidFill>
            </a:rPr>
            <a:t>.</a:t>
          </a:r>
        </a:p>
      </dgm:t>
    </dgm:pt>
    <dgm:pt modelId="{FD45B38B-1641-4302-87AD-43F55AB989A8}" type="parTrans" cxnId="{8CE7E18A-CF6B-4F72-B500-4F4A25338EF0}">
      <dgm:prSet/>
      <dgm:spPr/>
      <dgm:t>
        <a:bodyPr/>
        <a:lstStyle/>
        <a:p>
          <a:endParaRPr lang="hr-HR"/>
        </a:p>
      </dgm:t>
    </dgm:pt>
    <dgm:pt modelId="{3E5BB49E-A674-4386-B9A0-A8D73A986D1B}" type="sibTrans" cxnId="{8CE7E18A-CF6B-4F72-B500-4F4A25338EF0}">
      <dgm:prSet custT="1"/>
      <dgm:spPr/>
      <dgm:t>
        <a:bodyPr/>
        <a:lstStyle/>
        <a:p>
          <a:endParaRPr lang="hr-HR" sz="1400" b="1">
            <a:solidFill>
              <a:schemeClr val="tx1"/>
            </a:solidFill>
          </a:endParaRPr>
        </a:p>
      </dgm:t>
    </dgm:pt>
    <dgm:pt modelId="{36F43F3D-28FA-428D-8B35-BCF37EB7C3EC}">
      <dgm:prSet phldrT="[Tekst]" custT="1"/>
      <dgm:spPr/>
      <dgm:t>
        <a:bodyPr/>
        <a:lstStyle/>
        <a:p>
          <a:r>
            <a:rPr lang="hr-HR" sz="1600" b="1" dirty="0">
              <a:solidFill>
                <a:schemeClr val="tx1"/>
              </a:solidFill>
            </a:rPr>
            <a:t>Usporedi događaje u mitozi s događajima u </a:t>
          </a:r>
          <a:r>
            <a:rPr lang="hr-HR" sz="1600" b="1" dirty="0" err="1">
              <a:solidFill>
                <a:schemeClr val="tx1"/>
              </a:solidFill>
            </a:rPr>
            <a:t>mejozi</a:t>
          </a:r>
          <a:r>
            <a:rPr lang="hr-HR" sz="1600" b="1" dirty="0">
              <a:solidFill>
                <a:schemeClr val="tx1"/>
              </a:solidFill>
            </a:rPr>
            <a:t>.</a:t>
          </a:r>
        </a:p>
      </dgm:t>
    </dgm:pt>
    <dgm:pt modelId="{BBE596E4-F46D-418A-95A3-374FCFD41161}" type="parTrans" cxnId="{84E1456B-474D-4BF0-883D-B7805F3101FA}">
      <dgm:prSet/>
      <dgm:spPr/>
      <dgm:t>
        <a:bodyPr/>
        <a:lstStyle/>
        <a:p>
          <a:endParaRPr lang="hr-HR"/>
        </a:p>
      </dgm:t>
    </dgm:pt>
    <dgm:pt modelId="{DD71828C-73F2-41FD-B78C-8B9C4D68024C}" type="sibTrans" cxnId="{84E1456B-474D-4BF0-883D-B7805F3101FA}">
      <dgm:prSet custT="1"/>
      <dgm:spPr/>
      <dgm:t>
        <a:bodyPr/>
        <a:lstStyle/>
        <a:p>
          <a:endParaRPr lang="hr-HR" sz="1400" b="1">
            <a:solidFill>
              <a:schemeClr val="tx1"/>
            </a:solidFill>
          </a:endParaRPr>
        </a:p>
      </dgm:t>
    </dgm:pt>
    <dgm:pt modelId="{65DBDE93-95AB-4867-A6ED-B925DB3EFD37}">
      <dgm:prSet phldrT="[Tekst]" custT="1"/>
      <dgm:spPr/>
      <dgm:t>
        <a:bodyPr/>
        <a:lstStyle/>
        <a:p>
          <a:r>
            <a:rPr lang="hr-HR" sz="1600" b="1" dirty="0">
              <a:solidFill>
                <a:schemeClr val="tx1"/>
              </a:solidFill>
            </a:rPr>
            <a:t>Nabroji ponašanja kojima se spolno aktivna osoba brine o spolnome zdravlju.</a:t>
          </a:r>
        </a:p>
      </dgm:t>
    </dgm:pt>
    <dgm:pt modelId="{A6364FE3-5420-4262-8F7D-0054D3738B82}" type="parTrans" cxnId="{F519FD2B-B8AE-438B-BE03-2A4D3E361BF6}">
      <dgm:prSet/>
      <dgm:spPr/>
      <dgm:t>
        <a:bodyPr/>
        <a:lstStyle/>
        <a:p>
          <a:endParaRPr lang="hr-HR"/>
        </a:p>
      </dgm:t>
    </dgm:pt>
    <dgm:pt modelId="{66B5FF7B-CBBA-4737-BD3E-F27AF3E72447}" type="sibTrans" cxnId="{F519FD2B-B8AE-438B-BE03-2A4D3E361BF6}">
      <dgm:prSet custT="1"/>
      <dgm:spPr/>
      <dgm:t>
        <a:bodyPr/>
        <a:lstStyle/>
        <a:p>
          <a:endParaRPr lang="hr-HR" sz="1400" b="1">
            <a:solidFill>
              <a:schemeClr val="tx1"/>
            </a:solidFill>
          </a:endParaRPr>
        </a:p>
      </dgm:t>
    </dgm:pt>
    <dgm:pt modelId="{A7C838C1-D29B-47C2-A9D0-81B4E3D84273}" type="pres">
      <dgm:prSet presAssocID="{FE1D35F9-5A4F-4AB3-BA48-533961F1ABF1}" presName="cycle" presStyleCnt="0">
        <dgm:presLayoutVars>
          <dgm:dir/>
          <dgm:resizeHandles val="exact"/>
        </dgm:presLayoutVars>
      </dgm:prSet>
      <dgm:spPr/>
    </dgm:pt>
    <dgm:pt modelId="{32F91D88-190D-4F32-B434-4C860ECEEA48}" type="pres">
      <dgm:prSet presAssocID="{DDF872E4-4F68-48E1-A944-F6E66E7D509C}" presName="node" presStyleLbl="node1" presStyleIdx="0" presStyleCnt="5">
        <dgm:presLayoutVars>
          <dgm:bulletEnabled val="1"/>
        </dgm:presLayoutVars>
      </dgm:prSet>
      <dgm:spPr/>
    </dgm:pt>
    <dgm:pt modelId="{9927B0E7-24DB-4C64-B19B-EE39ED90F9FD}" type="pres">
      <dgm:prSet presAssocID="{2AD09743-295B-4BD5-B7D8-5645262E883E}" presName="sibTrans" presStyleLbl="sibTrans2D1" presStyleIdx="0" presStyleCnt="5"/>
      <dgm:spPr/>
    </dgm:pt>
    <dgm:pt modelId="{A1D54A1B-1FBD-4CAA-9CB1-9BD8B5AFD2DC}" type="pres">
      <dgm:prSet presAssocID="{2AD09743-295B-4BD5-B7D8-5645262E883E}" presName="connectorText" presStyleLbl="sibTrans2D1" presStyleIdx="0" presStyleCnt="5"/>
      <dgm:spPr/>
    </dgm:pt>
    <dgm:pt modelId="{F8A61F68-D406-4B61-9E0E-C893ABE41B3F}" type="pres">
      <dgm:prSet presAssocID="{CF80FF09-C19E-49D7-A31E-FB156CAA950F}" presName="node" presStyleLbl="node1" presStyleIdx="1" presStyleCnt="5">
        <dgm:presLayoutVars>
          <dgm:bulletEnabled val="1"/>
        </dgm:presLayoutVars>
      </dgm:prSet>
      <dgm:spPr/>
    </dgm:pt>
    <dgm:pt modelId="{DF3011F6-2C8E-4A34-8E34-540D1D6C4437}" type="pres">
      <dgm:prSet presAssocID="{0222DFDE-84FF-4D82-9A8D-EDCABF41F089}" presName="sibTrans" presStyleLbl="sibTrans2D1" presStyleIdx="1" presStyleCnt="5"/>
      <dgm:spPr/>
    </dgm:pt>
    <dgm:pt modelId="{7EC761E8-4302-40E7-9959-2CA97EC48734}" type="pres">
      <dgm:prSet presAssocID="{0222DFDE-84FF-4D82-9A8D-EDCABF41F089}" presName="connectorText" presStyleLbl="sibTrans2D1" presStyleIdx="1" presStyleCnt="5"/>
      <dgm:spPr/>
    </dgm:pt>
    <dgm:pt modelId="{3AA8A325-27F6-41BD-A392-2E3B4C384FB8}" type="pres">
      <dgm:prSet presAssocID="{D9F5FF54-3604-4B6B-BC26-80708705B59D}" presName="node" presStyleLbl="node1" presStyleIdx="2" presStyleCnt="5">
        <dgm:presLayoutVars>
          <dgm:bulletEnabled val="1"/>
        </dgm:presLayoutVars>
      </dgm:prSet>
      <dgm:spPr/>
    </dgm:pt>
    <dgm:pt modelId="{14A94680-0928-4030-98A7-83F623FD9E20}" type="pres">
      <dgm:prSet presAssocID="{3E5BB49E-A674-4386-B9A0-A8D73A986D1B}" presName="sibTrans" presStyleLbl="sibTrans2D1" presStyleIdx="2" presStyleCnt="5"/>
      <dgm:spPr/>
    </dgm:pt>
    <dgm:pt modelId="{6D0B61AF-617A-4CFB-9392-AD74EEF87265}" type="pres">
      <dgm:prSet presAssocID="{3E5BB49E-A674-4386-B9A0-A8D73A986D1B}" presName="connectorText" presStyleLbl="sibTrans2D1" presStyleIdx="2" presStyleCnt="5"/>
      <dgm:spPr/>
    </dgm:pt>
    <dgm:pt modelId="{95A12F78-DA3B-4572-9C06-21037A957746}" type="pres">
      <dgm:prSet presAssocID="{36F43F3D-28FA-428D-8B35-BCF37EB7C3EC}" presName="node" presStyleLbl="node1" presStyleIdx="3" presStyleCnt="5">
        <dgm:presLayoutVars>
          <dgm:bulletEnabled val="1"/>
        </dgm:presLayoutVars>
      </dgm:prSet>
      <dgm:spPr/>
    </dgm:pt>
    <dgm:pt modelId="{2FE49C20-788B-4A59-BDB4-80648D54CA93}" type="pres">
      <dgm:prSet presAssocID="{DD71828C-73F2-41FD-B78C-8B9C4D68024C}" presName="sibTrans" presStyleLbl="sibTrans2D1" presStyleIdx="3" presStyleCnt="5"/>
      <dgm:spPr/>
    </dgm:pt>
    <dgm:pt modelId="{51844AC9-D750-4C1D-A0DD-D9AB931ACA5F}" type="pres">
      <dgm:prSet presAssocID="{DD71828C-73F2-41FD-B78C-8B9C4D68024C}" presName="connectorText" presStyleLbl="sibTrans2D1" presStyleIdx="3" presStyleCnt="5"/>
      <dgm:spPr/>
    </dgm:pt>
    <dgm:pt modelId="{6457FC64-EC37-474B-AAD2-72D83D1048A1}" type="pres">
      <dgm:prSet presAssocID="{65DBDE93-95AB-4867-A6ED-B925DB3EFD37}" presName="node" presStyleLbl="node1" presStyleIdx="4" presStyleCnt="5">
        <dgm:presLayoutVars>
          <dgm:bulletEnabled val="1"/>
        </dgm:presLayoutVars>
      </dgm:prSet>
      <dgm:spPr/>
    </dgm:pt>
    <dgm:pt modelId="{30B7882E-A0D9-42AE-A94F-36A667081F39}" type="pres">
      <dgm:prSet presAssocID="{66B5FF7B-CBBA-4737-BD3E-F27AF3E72447}" presName="sibTrans" presStyleLbl="sibTrans2D1" presStyleIdx="4" presStyleCnt="5"/>
      <dgm:spPr/>
    </dgm:pt>
    <dgm:pt modelId="{B98F16B1-6043-4264-979B-3256836FDCC7}" type="pres">
      <dgm:prSet presAssocID="{66B5FF7B-CBBA-4737-BD3E-F27AF3E72447}" presName="connectorText" presStyleLbl="sibTrans2D1" presStyleIdx="4" presStyleCnt="5"/>
      <dgm:spPr/>
    </dgm:pt>
  </dgm:ptLst>
  <dgm:cxnLst>
    <dgm:cxn modelId="{CEBEA805-0A10-4656-A296-06E0F04C7302}" type="presOf" srcId="{2AD09743-295B-4BD5-B7D8-5645262E883E}" destId="{A1D54A1B-1FBD-4CAA-9CB1-9BD8B5AFD2DC}" srcOrd="1" destOrd="0" presId="urn:microsoft.com/office/officeart/2005/8/layout/cycle2"/>
    <dgm:cxn modelId="{18ACE00D-839E-46F3-85E4-D22738C56FF7}" type="presOf" srcId="{FE1D35F9-5A4F-4AB3-BA48-533961F1ABF1}" destId="{A7C838C1-D29B-47C2-A9D0-81B4E3D84273}" srcOrd="0" destOrd="0" presId="urn:microsoft.com/office/officeart/2005/8/layout/cycle2"/>
    <dgm:cxn modelId="{FC0DA617-97F8-44B9-B4B3-664C8D58C1C6}" type="presOf" srcId="{3E5BB49E-A674-4386-B9A0-A8D73A986D1B}" destId="{14A94680-0928-4030-98A7-83F623FD9E20}" srcOrd="0" destOrd="0" presId="urn:microsoft.com/office/officeart/2005/8/layout/cycle2"/>
    <dgm:cxn modelId="{0D1CCA21-FE9B-4166-9081-80DD5BB87B51}" type="presOf" srcId="{66B5FF7B-CBBA-4737-BD3E-F27AF3E72447}" destId="{30B7882E-A0D9-42AE-A94F-36A667081F39}" srcOrd="0" destOrd="0" presId="urn:microsoft.com/office/officeart/2005/8/layout/cycle2"/>
    <dgm:cxn modelId="{F519FD2B-B8AE-438B-BE03-2A4D3E361BF6}" srcId="{FE1D35F9-5A4F-4AB3-BA48-533961F1ABF1}" destId="{65DBDE93-95AB-4867-A6ED-B925DB3EFD37}" srcOrd="4" destOrd="0" parTransId="{A6364FE3-5420-4262-8F7D-0054D3738B82}" sibTransId="{66B5FF7B-CBBA-4737-BD3E-F27AF3E72447}"/>
    <dgm:cxn modelId="{BDB2222D-3979-4203-BD84-4BA643539C89}" srcId="{FE1D35F9-5A4F-4AB3-BA48-533961F1ABF1}" destId="{CF80FF09-C19E-49D7-A31E-FB156CAA950F}" srcOrd="1" destOrd="0" parTransId="{0437600C-3449-4005-9B93-E150D72C9DBE}" sibTransId="{0222DFDE-84FF-4D82-9A8D-EDCABF41F089}"/>
    <dgm:cxn modelId="{01B5F32E-0973-4ADD-94D9-9C877B5DD577}" type="presOf" srcId="{0222DFDE-84FF-4D82-9A8D-EDCABF41F089}" destId="{DF3011F6-2C8E-4A34-8E34-540D1D6C4437}" srcOrd="0" destOrd="0" presId="urn:microsoft.com/office/officeart/2005/8/layout/cycle2"/>
    <dgm:cxn modelId="{2FB6C45C-595A-4590-B644-167148D05D5E}" type="presOf" srcId="{3E5BB49E-A674-4386-B9A0-A8D73A986D1B}" destId="{6D0B61AF-617A-4CFB-9392-AD74EEF87265}" srcOrd="1" destOrd="0" presId="urn:microsoft.com/office/officeart/2005/8/layout/cycle2"/>
    <dgm:cxn modelId="{BB813A62-AD26-4B24-B0A4-EE47419E678A}" type="presOf" srcId="{DD71828C-73F2-41FD-B78C-8B9C4D68024C}" destId="{51844AC9-D750-4C1D-A0DD-D9AB931ACA5F}" srcOrd="1" destOrd="0" presId="urn:microsoft.com/office/officeart/2005/8/layout/cycle2"/>
    <dgm:cxn modelId="{E8BC0464-D19C-4C7B-A1E4-4DEA1D50C5BF}" type="presOf" srcId="{CF80FF09-C19E-49D7-A31E-FB156CAA950F}" destId="{F8A61F68-D406-4B61-9E0E-C893ABE41B3F}" srcOrd="0" destOrd="0" presId="urn:microsoft.com/office/officeart/2005/8/layout/cycle2"/>
    <dgm:cxn modelId="{84E1456B-474D-4BF0-883D-B7805F3101FA}" srcId="{FE1D35F9-5A4F-4AB3-BA48-533961F1ABF1}" destId="{36F43F3D-28FA-428D-8B35-BCF37EB7C3EC}" srcOrd="3" destOrd="0" parTransId="{BBE596E4-F46D-418A-95A3-374FCFD41161}" sibTransId="{DD71828C-73F2-41FD-B78C-8B9C4D68024C}"/>
    <dgm:cxn modelId="{C1A70E78-3004-4BB0-943A-A90AD6794FA9}" type="presOf" srcId="{DDF872E4-4F68-48E1-A944-F6E66E7D509C}" destId="{32F91D88-190D-4F32-B434-4C860ECEEA48}" srcOrd="0" destOrd="0" presId="urn:microsoft.com/office/officeart/2005/8/layout/cycle2"/>
    <dgm:cxn modelId="{78AC1282-6DD5-429B-B872-1FD0A4347237}" type="presOf" srcId="{DD71828C-73F2-41FD-B78C-8B9C4D68024C}" destId="{2FE49C20-788B-4A59-BDB4-80648D54CA93}" srcOrd="0" destOrd="0" presId="urn:microsoft.com/office/officeart/2005/8/layout/cycle2"/>
    <dgm:cxn modelId="{8CE7E18A-CF6B-4F72-B500-4F4A25338EF0}" srcId="{FE1D35F9-5A4F-4AB3-BA48-533961F1ABF1}" destId="{D9F5FF54-3604-4B6B-BC26-80708705B59D}" srcOrd="2" destOrd="0" parTransId="{FD45B38B-1641-4302-87AD-43F55AB989A8}" sibTransId="{3E5BB49E-A674-4386-B9A0-A8D73A986D1B}"/>
    <dgm:cxn modelId="{E42A188E-7EFA-4A44-8D24-05C4562C15FA}" type="presOf" srcId="{0222DFDE-84FF-4D82-9A8D-EDCABF41F089}" destId="{7EC761E8-4302-40E7-9959-2CA97EC48734}" srcOrd="1" destOrd="0" presId="urn:microsoft.com/office/officeart/2005/8/layout/cycle2"/>
    <dgm:cxn modelId="{F2A2548E-2287-4625-AA38-70F3862264BC}" type="presOf" srcId="{D9F5FF54-3604-4B6B-BC26-80708705B59D}" destId="{3AA8A325-27F6-41BD-A392-2E3B4C384FB8}" srcOrd="0" destOrd="0" presId="urn:microsoft.com/office/officeart/2005/8/layout/cycle2"/>
    <dgm:cxn modelId="{4E051D93-92A4-471A-9A82-8B18AB78BF6A}" srcId="{FE1D35F9-5A4F-4AB3-BA48-533961F1ABF1}" destId="{DDF872E4-4F68-48E1-A944-F6E66E7D509C}" srcOrd="0" destOrd="0" parTransId="{A1268913-3FEE-4ED5-9080-AB55FAF1884A}" sibTransId="{2AD09743-295B-4BD5-B7D8-5645262E883E}"/>
    <dgm:cxn modelId="{742BF39E-6F00-4513-A2BC-923A889F8743}" type="presOf" srcId="{65DBDE93-95AB-4867-A6ED-B925DB3EFD37}" destId="{6457FC64-EC37-474B-AAD2-72D83D1048A1}" srcOrd="0" destOrd="0" presId="urn:microsoft.com/office/officeart/2005/8/layout/cycle2"/>
    <dgm:cxn modelId="{ABB8AACF-0506-414C-BBC9-8D230E6D2867}" type="presOf" srcId="{36F43F3D-28FA-428D-8B35-BCF37EB7C3EC}" destId="{95A12F78-DA3B-4572-9C06-21037A957746}" srcOrd="0" destOrd="0" presId="urn:microsoft.com/office/officeart/2005/8/layout/cycle2"/>
    <dgm:cxn modelId="{B911AFD4-CEFC-4C9D-BEB5-63170DC7E676}" type="presOf" srcId="{2AD09743-295B-4BD5-B7D8-5645262E883E}" destId="{9927B0E7-24DB-4C64-B19B-EE39ED90F9FD}" srcOrd="0" destOrd="0" presId="urn:microsoft.com/office/officeart/2005/8/layout/cycle2"/>
    <dgm:cxn modelId="{653EB3F0-5A08-4498-8329-31D179E626EA}" type="presOf" srcId="{66B5FF7B-CBBA-4737-BD3E-F27AF3E72447}" destId="{B98F16B1-6043-4264-979B-3256836FDCC7}" srcOrd="1" destOrd="0" presId="urn:microsoft.com/office/officeart/2005/8/layout/cycle2"/>
    <dgm:cxn modelId="{2786D7EA-9BAE-4F42-9FD9-D3D821305229}" type="presParOf" srcId="{A7C838C1-D29B-47C2-A9D0-81B4E3D84273}" destId="{32F91D88-190D-4F32-B434-4C860ECEEA48}" srcOrd="0" destOrd="0" presId="urn:microsoft.com/office/officeart/2005/8/layout/cycle2"/>
    <dgm:cxn modelId="{167EFD5D-8740-4FE4-B344-CB7FA79ED01D}" type="presParOf" srcId="{A7C838C1-D29B-47C2-A9D0-81B4E3D84273}" destId="{9927B0E7-24DB-4C64-B19B-EE39ED90F9FD}" srcOrd="1" destOrd="0" presId="urn:microsoft.com/office/officeart/2005/8/layout/cycle2"/>
    <dgm:cxn modelId="{688C50F5-5F7B-47DD-AFE8-E90FCE9258E1}" type="presParOf" srcId="{9927B0E7-24DB-4C64-B19B-EE39ED90F9FD}" destId="{A1D54A1B-1FBD-4CAA-9CB1-9BD8B5AFD2DC}" srcOrd="0" destOrd="0" presId="urn:microsoft.com/office/officeart/2005/8/layout/cycle2"/>
    <dgm:cxn modelId="{A9120F83-4C21-44DE-9EC8-987CC11F47E9}" type="presParOf" srcId="{A7C838C1-D29B-47C2-A9D0-81B4E3D84273}" destId="{F8A61F68-D406-4B61-9E0E-C893ABE41B3F}" srcOrd="2" destOrd="0" presId="urn:microsoft.com/office/officeart/2005/8/layout/cycle2"/>
    <dgm:cxn modelId="{539AE22E-4DDE-459A-8B31-EB61C4EEE1E0}" type="presParOf" srcId="{A7C838C1-D29B-47C2-A9D0-81B4E3D84273}" destId="{DF3011F6-2C8E-4A34-8E34-540D1D6C4437}" srcOrd="3" destOrd="0" presId="urn:microsoft.com/office/officeart/2005/8/layout/cycle2"/>
    <dgm:cxn modelId="{1914D4F4-3E7E-4892-81F7-D38AFBAA40A9}" type="presParOf" srcId="{DF3011F6-2C8E-4A34-8E34-540D1D6C4437}" destId="{7EC761E8-4302-40E7-9959-2CA97EC48734}" srcOrd="0" destOrd="0" presId="urn:microsoft.com/office/officeart/2005/8/layout/cycle2"/>
    <dgm:cxn modelId="{C8B2E7E4-CD36-489F-91B3-A19FB85CA91C}" type="presParOf" srcId="{A7C838C1-D29B-47C2-A9D0-81B4E3D84273}" destId="{3AA8A325-27F6-41BD-A392-2E3B4C384FB8}" srcOrd="4" destOrd="0" presId="urn:microsoft.com/office/officeart/2005/8/layout/cycle2"/>
    <dgm:cxn modelId="{BB16D288-3F9A-4CA1-AECD-5B65A33ABBEE}" type="presParOf" srcId="{A7C838C1-D29B-47C2-A9D0-81B4E3D84273}" destId="{14A94680-0928-4030-98A7-83F623FD9E20}" srcOrd="5" destOrd="0" presId="urn:microsoft.com/office/officeart/2005/8/layout/cycle2"/>
    <dgm:cxn modelId="{F39F1F1B-5182-4B51-8B67-1F7A3F45A71B}" type="presParOf" srcId="{14A94680-0928-4030-98A7-83F623FD9E20}" destId="{6D0B61AF-617A-4CFB-9392-AD74EEF87265}" srcOrd="0" destOrd="0" presId="urn:microsoft.com/office/officeart/2005/8/layout/cycle2"/>
    <dgm:cxn modelId="{D1CD826C-6636-409E-B764-78137867F087}" type="presParOf" srcId="{A7C838C1-D29B-47C2-A9D0-81B4E3D84273}" destId="{95A12F78-DA3B-4572-9C06-21037A957746}" srcOrd="6" destOrd="0" presId="urn:microsoft.com/office/officeart/2005/8/layout/cycle2"/>
    <dgm:cxn modelId="{D1985CEE-A2EC-4CFE-8EAB-51B35FCAD311}" type="presParOf" srcId="{A7C838C1-D29B-47C2-A9D0-81B4E3D84273}" destId="{2FE49C20-788B-4A59-BDB4-80648D54CA93}" srcOrd="7" destOrd="0" presId="urn:microsoft.com/office/officeart/2005/8/layout/cycle2"/>
    <dgm:cxn modelId="{B4C39B72-62FD-4B2F-B6A4-A4DAA2A504A8}" type="presParOf" srcId="{2FE49C20-788B-4A59-BDB4-80648D54CA93}" destId="{51844AC9-D750-4C1D-A0DD-D9AB931ACA5F}" srcOrd="0" destOrd="0" presId="urn:microsoft.com/office/officeart/2005/8/layout/cycle2"/>
    <dgm:cxn modelId="{1A02E97A-4864-45E5-B0BE-7D6835E7134C}" type="presParOf" srcId="{A7C838C1-D29B-47C2-A9D0-81B4E3D84273}" destId="{6457FC64-EC37-474B-AAD2-72D83D1048A1}" srcOrd="8" destOrd="0" presId="urn:microsoft.com/office/officeart/2005/8/layout/cycle2"/>
    <dgm:cxn modelId="{05D6ABFA-3973-4CC1-B35B-3B5C3969A8D2}" type="presParOf" srcId="{A7C838C1-D29B-47C2-A9D0-81B4E3D84273}" destId="{30B7882E-A0D9-42AE-A94F-36A667081F39}" srcOrd="9" destOrd="0" presId="urn:microsoft.com/office/officeart/2005/8/layout/cycle2"/>
    <dgm:cxn modelId="{3E5AC8EB-6D84-4685-809A-5DC6DD5AC1BE}" type="presParOf" srcId="{30B7882E-A0D9-42AE-A94F-36A667081F39}" destId="{B98F16B1-6043-4264-979B-3256836FDCC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F91D88-190D-4F32-B434-4C860ECEEA48}">
      <dsp:nvSpPr>
        <dsp:cNvPr id="0" name=""/>
        <dsp:cNvSpPr/>
      </dsp:nvSpPr>
      <dsp:spPr>
        <a:xfrm>
          <a:off x="3384537" y="1787"/>
          <a:ext cx="1841524" cy="184152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1" kern="1200" dirty="0">
              <a:solidFill>
                <a:schemeClr val="tx1"/>
              </a:solidFill>
            </a:rPr>
            <a:t>Objasni važnost i ulogu hipofize u vrijeme puberteta. </a:t>
          </a:r>
        </a:p>
      </dsp:txBody>
      <dsp:txXfrm>
        <a:off x="3654222" y="271472"/>
        <a:ext cx="1302154" cy="1302154"/>
      </dsp:txXfrm>
    </dsp:sp>
    <dsp:sp modelId="{9927B0E7-24DB-4C64-B19B-EE39ED90F9FD}">
      <dsp:nvSpPr>
        <dsp:cNvPr id="0" name=""/>
        <dsp:cNvSpPr/>
      </dsp:nvSpPr>
      <dsp:spPr>
        <a:xfrm rot="2160000">
          <a:off x="5167507" y="1415523"/>
          <a:ext cx="488064" cy="6215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400" b="1" kern="1200">
            <a:solidFill>
              <a:schemeClr val="tx1"/>
            </a:solidFill>
          </a:endParaRPr>
        </a:p>
      </dsp:txBody>
      <dsp:txXfrm>
        <a:off x="5181489" y="1496795"/>
        <a:ext cx="341645" cy="372908"/>
      </dsp:txXfrm>
    </dsp:sp>
    <dsp:sp modelId="{F8A61F68-D406-4B61-9E0E-C893ABE41B3F}">
      <dsp:nvSpPr>
        <dsp:cNvPr id="0" name=""/>
        <dsp:cNvSpPr/>
      </dsp:nvSpPr>
      <dsp:spPr>
        <a:xfrm>
          <a:off x="5619367" y="1625486"/>
          <a:ext cx="1841524" cy="184152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1" kern="1200" dirty="0">
              <a:solidFill>
                <a:schemeClr val="tx1"/>
              </a:solidFill>
            </a:rPr>
            <a:t>Usporedi smještaj spolnih organa kod muškaraca i žena.</a:t>
          </a:r>
        </a:p>
      </dsp:txBody>
      <dsp:txXfrm>
        <a:off x="5889052" y="1895171"/>
        <a:ext cx="1302154" cy="1302154"/>
      </dsp:txXfrm>
    </dsp:sp>
    <dsp:sp modelId="{DF3011F6-2C8E-4A34-8E34-540D1D6C4437}">
      <dsp:nvSpPr>
        <dsp:cNvPr id="0" name=""/>
        <dsp:cNvSpPr/>
      </dsp:nvSpPr>
      <dsp:spPr>
        <a:xfrm rot="6480000">
          <a:off x="5873551" y="3535955"/>
          <a:ext cx="488064" cy="6215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400" b="1" kern="1200">
            <a:solidFill>
              <a:schemeClr val="tx1"/>
            </a:solidFill>
          </a:endParaRPr>
        </a:p>
      </dsp:txBody>
      <dsp:txXfrm rot="10800000">
        <a:off x="5969383" y="3590632"/>
        <a:ext cx="341645" cy="372908"/>
      </dsp:txXfrm>
    </dsp:sp>
    <dsp:sp modelId="{3AA8A325-27F6-41BD-A392-2E3B4C384FB8}">
      <dsp:nvSpPr>
        <dsp:cNvPr id="0" name=""/>
        <dsp:cNvSpPr/>
      </dsp:nvSpPr>
      <dsp:spPr>
        <a:xfrm>
          <a:off x="4765738" y="4252687"/>
          <a:ext cx="1841524" cy="184152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b="1" kern="1200" dirty="0">
              <a:solidFill>
                <a:schemeClr val="tx1"/>
              </a:solidFill>
            </a:rPr>
            <a:t>Objasni u kojem će slučaju kod žene doći do razvoja zametka, a u kojem do pojave menstruacije</a:t>
          </a:r>
          <a:r>
            <a:rPr lang="hr-HR" sz="1600" b="1" kern="1200" dirty="0">
              <a:solidFill>
                <a:schemeClr val="tx1"/>
              </a:solidFill>
            </a:rPr>
            <a:t>.</a:t>
          </a:r>
        </a:p>
      </dsp:txBody>
      <dsp:txXfrm>
        <a:off x="5035423" y="4522372"/>
        <a:ext cx="1302154" cy="1302154"/>
      </dsp:txXfrm>
    </dsp:sp>
    <dsp:sp modelId="{14A94680-0928-4030-98A7-83F623FD9E20}">
      <dsp:nvSpPr>
        <dsp:cNvPr id="0" name=""/>
        <dsp:cNvSpPr/>
      </dsp:nvSpPr>
      <dsp:spPr>
        <a:xfrm rot="10800000">
          <a:off x="4075080" y="4862692"/>
          <a:ext cx="488064" cy="6215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400" b="1" kern="1200">
            <a:solidFill>
              <a:schemeClr val="tx1"/>
            </a:solidFill>
          </a:endParaRPr>
        </a:p>
      </dsp:txBody>
      <dsp:txXfrm rot="10800000">
        <a:off x="4221499" y="4986995"/>
        <a:ext cx="341645" cy="372908"/>
      </dsp:txXfrm>
    </dsp:sp>
    <dsp:sp modelId="{95A12F78-DA3B-4572-9C06-21037A957746}">
      <dsp:nvSpPr>
        <dsp:cNvPr id="0" name=""/>
        <dsp:cNvSpPr/>
      </dsp:nvSpPr>
      <dsp:spPr>
        <a:xfrm>
          <a:off x="2003336" y="4252687"/>
          <a:ext cx="1841524" cy="184152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1" kern="1200" dirty="0">
              <a:solidFill>
                <a:schemeClr val="tx1"/>
              </a:solidFill>
            </a:rPr>
            <a:t>Usporedi događaje u mitozi s događajima u </a:t>
          </a:r>
          <a:r>
            <a:rPr lang="hr-HR" sz="1600" b="1" kern="1200" dirty="0" err="1">
              <a:solidFill>
                <a:schemeClr val="tx1"/>
              </a:solidFill>
            </a:rPr>
            <a:t>mejozi</a:t>
          </a:r>
          <a:r>
            <a:rPr lang="hr-HR" sz="1600" b="1" kern="1200" dirty="0">
              <a:solidFill>
                <a:schemeClr val="tx1"/>
              </a:solidFill>
            </a:rPr>
            <a:t>.</a:t>
          </a:r>
        </a:p>
      </dsp:txBody>
      <dsp:txXfrm>
        <a:off x="2273021" y="4522372"/>
        <a:ext cx="1302154" cy="1302154"/>
      </dsp:txXfrm>
    </dsp:sp>
    <dsp:sp modelId="{2FE49C20-788B-4A59-BDB4-80648D54CA93}">
      <dsp:nvSpPr>
        <dsp:cNvPr id="0" name=""/>
        <dsp:cNvSpPr/>
      </dsp:nvSpPr>
      <dsp:spPr>
        <a:xfrm rot="15120000">
          <a:off x="2257520" y="3562229"/>
          <a:ext cx="488064" cy="6215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400" b="1" kern="1200">
            <a:solidFill>
              <a:schemeClr val="tx1"/>
            </a:solidFill>
          </a:endParaRPr>
        </a:p>
      </dsp:txBody>
      <dsp:txXfrm rot="10800000">
        <a:off x="2353352" y="3756158"/>
        <a:ext cx="341645" cy="372908"/>
      </dsp:txXfrm>
    </dsp:sp>
    <dsp:sp modelId="{6457FC64-EC37-474B-AAD2-72D83D1048A1}">
      <dsp:nvSpPr>
        <dsp:cNvPr id="0" name=""/>
        <dsp:cNvSpPr/>
      </dsp:nvSpPr>
      <dsp:spPr>
        <a:xfrm>
          <a:off x="1149707" y="1625486"/>
          <a:ext cx="1841524" cy="184152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1" kern="1200" dirty="0">
              <a:solidFill>
                <a:schemeClr val="tx1"/>
              </a:solidFill>
            </a:rPr>
            <a:t>Nabroji ponašanja kojima se spolno aktivna osoba brine o spolnome zdravlju.</a:t>
          </a:r>
        </a:p>
      </dsp:txBody>
      <dsp:txXfrm>
        <a:off x="1419392" y="1895171"/>
        <a:ext cx="1302154" cy="1302154"/>
      </dsp:txXfrm>
    </dsp:sp>
    <dsp:sp modelId="{30B7882E-A0D9-42AE-A94F-36A667081F39}">
      <dsp:nvSpPr>
        <dsp:cNvPr id="0" name=""/>
        <dsp:cNvSpPr/>
      </dsp:nvSpPr>
      <dsp:spPr>
        <a:xfrm rot="19440000">
          <a:off x="2932677" y="1431761"/>
          <a:ext cx="488064" cy="6215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400" b="1" kern="1200">
            <a:solidFill>
              <a:schemeClr val="tx1"/>
            </a:solidFill>
          </a:endParaRPr>
        </a:p>
      </dsp:txBody>
      <dsp:txXfrm>
        <a:off x="2946659" y="1599095"/>
        <a:ext cx="341645" cy="3729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3CF80-31DD-4730-87BE-7D58980527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C807C-9626-40FE-86A1-F10B3258C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529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3CF80-31DD-4730-87BE-7D58980527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C807C-9626-40FE-86A1-F10B3258C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777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3CF80-31DD-4730-87BE-7D58980527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C807C-9626-40FE-86A1-F10B3258C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031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3CF80-31DD-4730-87BE-7D58980527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C807C-9626-40FE-86A1-F10B3258C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789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3CF80-31DD-4730-87BE-7D58980527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C807C-9626-40FE-86A1-F10B3258C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564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3CF80-31DD-4730-87BE-7D58980527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C807C-9626-40FE-86A1-F10B3258C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783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3CF80-31DD-4730-87BE-7D58980527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C807C-9626-40FE-86A1-F10B3258C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25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3CF80-31DD-4730-87BE-7D58980527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C807C-9626-40FE-86A1-F10B3258C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762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3CF80-31DD-4730-87BE-7D58980527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C807C-9626-40FE-86A1-F10B3258C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785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3CF80-31DD-4730-87BE-7D58980527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C807C-9626-40FE-86A1-F10B3258C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701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3CF80-31DD-4730-87BE-7D58980527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C807C-9626-40FE-86A1-F10B3258C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656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B43CF80-31DD-4730-87BE-7D58980527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9/15/2020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1DC807C-9626-40FE-86A1-F10B3258C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788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osoba, grupa, muškarac, žena&#10;&#10;Opis je automatski generiran">
            <a:extLst>
              <a:ext uri="{FF2B5EF4-FFF2-40B4-BE49-F238E27FC236}">
                <a16:creationId xmlns:a16="http://schemas.microsoft.com/office/drawing/2014/main" id="{CDB58E81-61B3-4B18-BA55-2DD5B639F4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38200"/>
            <a:ext cx="6515100" cy="4343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885636F9-4308-4DA3-93D4-79829C6F6978}"/>
              </a:ext>
            </a:extLst>
          </p:cNvPr>
          <p:cNvSpPr txBox="1"/>
          <p:nvPr/>
        </p:nvSpPr>
        <p:spPr>
          <a:xfrm>
            <a:off x="1295400" y="5435025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/>
              <a:t>Rast, razvoj i razmnožavanje čovjeka</a:t>
            </a:r>
          </a:p>
        </p:txBody>
      </p:sp>
    </p:spTree>
    <p:extLst>
      <p:ext uri="{BB962C8B-B14F-4D97-AF65-F5344CB8AC3E}">
        <p14:creationId xmlns:p14="http://schemas.microsoft.com/office/powerpoint/2010/main" val="3062144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vijezda: 10 krakova 4">
            <a:extLst>
              <a:ext uri="{FF2B5EF4-FFF2-40B4-BE49-F238E27FC236}">
                <a16:creationId xmlns:a16="http://schemas.microsoft.com/office/drawing/2014/main" id="{B5BE1689-08F6-477D-A706-7E10E5FBFADD}"/>
              </a:ext>
            </a:extLst>
          </p:cNvPr>
          <p:cNvSpPr/>
          <p:nvPr/>
        </p:nvSpPr>
        <p:spPr>
          <a:xfrm>
            <a:off x="6858000" y="3356639"/>
            <a:ext cx="1879684" cy="1815960"/>
          </a:xfrm>
          <a:prstGeom prst="star10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FC5B2C71-0A8B-4E34-B426-E5390DD77756}"/>
              </a:ext>
            </a:extLst>
          </p:cNvPr>
          <p:cNvSpPr txBox="1"/>
          <p:nvPr/>
        </p:nvSpPr>
        <p:spPr>
          <a:xfrm>
            <a:off x="228600" y="609600"/>
            <a:ext cx="2057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Zapišimo!</a:t>
            </a:r>
          </a:p>
        </p:txBody>
      </p:sp>
      <p:pic>
        <p:nvPicPr>
          <p:cNvPr id="4" name="Picture 2" descr="animated-writer-image-0028">
            <a:extLst>
              <a:ext uri="{FF2B5EF4-FFF2-40B4-BE49-F238E27FC236}">
                <a16:creationId xmlns:a16="http://schemas.microsoft.com/office/drawing/2014/main" id="{0333F117-C192-482F-9E42-7388801ADB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581400"/>
            <a:ext cx="1259276" cy="125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7DCD4741-49A0-43CF-8785-E64972EDFFAB}"/>
              </a:ext>
            </a:extLst>
          </p:cNvPr>
          <p:cNvSpPr txBox="1"/>
          <p:nvPr/>
        </p:nvSpPr>
        <p:spPr>
          <a:xfrm>
            <a:off x="1752600" y="1981200"/>
            <a:ext cx="64149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b="1" u="sng" dirty="0">
                <a:solidFill>
                  <a:srgbClr val="FF0000"/>
                </a:solidFill>
              </a:rPr>
              <a:t>MEJOZA/REDUKCIJSKA DIOBA</a:t>
            </a:r>
            <a:r>
              <a:rPr lang="hr-HR" b="1" dirty="0">
                <a:solidFill>
                  <a:srgbClr val="FF0000"/>
                </a:solidFill>
              </a:rPr>
              <a:t>:</a:t>
            </a:r>
          </a:p>
          <a:p>
            <a:endParaRPr lang="hr-HR" b="1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dirty="0"/>
              <a:t>nastaju </a:t>
            </a:r>
            <a:r>
              <a:rPr lang="hr-HR" b="1" dirty="0"/>
              <a:t>spolne stanice </a:t>
            </a:r>
            <a:r>
              <a:rPr lang="hr-HR" dirty="0"/>
              <a:t>s </a:t>
            </a:r>
            <a:r>
              <a:rPr lang="hr-HR" b="1" dirty="0"/>
              <a:t>polovičnim</a:t>
            </a:r>
            <a:r>
              <a:rPr lang="hr-HR" dirty="0"/>
              <a:t> brojem kromosoma (n)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dirty="0"/>
              <a:t>I. i II. </a:t>
            </a:r>
            <a:r>
              <a:rPr lang="hr-HR" dirty="0" err="1"/>
              <a:t>mejotička</a:t>
            </a:r>
            <a:r>
              <a:rPr lang="hr-HR" dirty="0"/>
              <a:t> dioba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dirty="0"/>
              <a:t>događa se </a:t>
            </a:r>
            <a:r>
              <a:rPr lang="hr-HR" b="1" dirty="0"/>
              <a:t>u spolnim žlijezdama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dirty="0"/>
              <a:t>osigurava </a:t>
            </a:r>
            <a:r>
              <a:rPr lang="hr-HR" b="1" dirty="0"/>
              <a:t>raznolikost</a:t>
            </a:r>
            <a:r>
              <a:rPr lang="hr-HR" dirty="0"/>
              <a:t> spermija i jajnih stanica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2B1D23C8-A590-4B11-A515-4FEB581BC11B}"/>
              </a:ext>
            </a:extLst>
          </p:cNvPr>
          <p:cNvSpPr txBox="1"/>
          <p:nvPr/>
        </p:nvSpPr>
        <p:spPr>
          <a:xfrm>
            <a:off x="2438400" y="872721"/>
            <a:ext cx="3810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hr-HR" sz="2400" b="1" dirty="0" err="1"/>
              <a:t>Mejoza</a:t>
            </a:r>
            <a:endParaRPr lang="hr-HR" sz="2400" b="1" dirty="0"/>
          </a:p>
        </p:txBody>
      </p:sp>
    </p:spTree>
    <p:extLst>
      <p:ext uri="{BB962C8B-B14F-4D97-AF65-F5344CB8AC3E}">
        <p14:creationId xmlns:p14="http://schemas.microsoft.com/office/powerpoint/2010/main" val="634957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030D1A3A-2031-4D27-9138-95830C3735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406785"/>
            <a:ext cx="3742321" cy="351013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B4331695-4C4A-4E99-B302-D181BBBA511A}"/>
              </a:ext>
            </a:extLst>
          </p:cNvPr>
          <p:cNvSpPr txBox="1"/>
          <p:nvPr/>
        </p:nvSpPr>
        <p:spPr>
          <a:xfrm>
            <a:off x="2826328" y="734276"/>
            <a:ext cx="4946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rgbClr val="FF0000"/>
                </a:solidFill>
              </a:rPr>
              <a:t>Oplodnja, trudnoća i porod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E0D65612-5382-41B2-86BC-B83854C8B2FA}"/>
              </a:ext>
            </a:extLst>
          </p:cNvPr>
          <p:cNvSpPr txBox="1"/>
          <p:nvPr/>
        </p:nvSpPr>
        <p:spPr>
          <a:xfrm>
            <a:off x="533400" y="1600200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SPOLNI KROMOSOMI- </a:t>
            </a:r>
            <a:r>
              <a:rPr lang="hr-HR" dirty="0"/>
              <a:t>X i Y (muškarac XY, žena XX) </a:t>
            </a:r>
          </a:p>
        </p:txBody>
      </p:sp>
    </p:spTree>
    <p:extLst>
      <p:ext uri="{BB962C8B-B14F-4D97-AF65-F5344CB8AC3E}">
        <p14:creationId xmlns:p14="http://schemas.microsoft.com/office/powerpoint/2010/main" val="3333342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905238E-9D17-400A-BCA2-B17B26BC29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133600"/>
            <a:ext cx="5816447" cy="43590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86A8AD0A-D661-49D9-9FC4-E5B43E5FCB67}"/>
              </a:ext>
            </a:extLst>
          </p:cNvPr>
          <p:cNvSpPr txBox="1"/>
          <p:nvPr/>
        </p:nvSpPr>
        <p:spPr>
          <a:xfrm>
            <a:off x="685800" y="1371600"/>
            <a:ext cx="556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OPLODNJA</a:t>
            </a:r>
            <a:r>
              <a:rPr lang="hr-HR" dirty="0"/>
              <a:t>- događa se u jajovodu</a:t>
            </a:r>
          </a:p>
          <a:p>
            <a:r>
              <a:rPr lang="hr-HR" b="1" dirty="0">
                <a:solidFill>
                  <a:srgbClr val="FF0000"/>
                </a:solidFill>
              </a:rPr>
              <a:t>ZIGOTA</a:t>
            </a:r>
            <a:r>
              <a:rPr lang="hr-HR" dirty="0"/>
              <a:t>- oplođena jajna stanica</a:t>
            </a:r>
          </a:p>
          <a:p>
            <a:endParaRPr lang="hr-HR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4FC4D35F-9DEF-4AFB-9D30-5467182820AE}"/>
              </a:ext>
            </a:extLst>
          </p:cNvPr>
          <p:cNvSpPr txBox="1"/>
          <p:nvPr/>
        </p:nvSpPr>
        <p:spPr>
          <a:xfrm>
            <a:off x="2826328" y="734276"/>
            <a:ext cx="4946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rgbClr val="FF0000"/>
                </a:solidFill>
              </a:rPr>
              <a:t>Oplodnja, trudnoća i porod</a:t>
            </a:r>
          </a:p>
        </p:txBody>
      </p:sp>
    </p:spTree>
    <p:extLst>
      <p:ext uri="{BB962C8B-B14F-4D97-AF65-F5344CB8AC3E}">
        <p14:creationId xmlns:p14="http://schemas.microsoft.com/office/powerpoint/2010/main" val="3310251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niOkvir 4">
            <a:extLst>
              <a:ext uri="{FF2B5EF4-FFF2-40B4-BE49-F238E27FC236}">
                <a16:creationId xmlns:a16="http://schemas.microsoft.com/office/drawing/2014/main" id="{86A8AD0A-D661-49D9-9FC4-E5B43E5FCB67}"/>
              </a:ext>
            </a:extLst>
          </p:cNvPr>
          <p:cNvSpPr txBox="1"/>
          <p:nvPr/>
        </p:nvSpPr>
        <p:spPr>
          <a:xfrm>
            <a:off x="4724400" y="1524000"/>
            <a:ext cx="4114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b="1" dirty="0">
              <a:solidFill>
                <a:srgbClr val="FF0000"/>
              </a:solidFill>
            </a:endParaRPr>
          </a:p>
          <a:p>
            <a:endParaRPr lang="hr-HR" b="1" dirty="0">
              <a:solidFill>
                <a:srgbClr val="FF0000"/>
              </a:solidFill>
            </a:endParaRPr>
          </a:p>
          <a:p>
            <a:r>
              <a:rPr lang="hr-HR" b="1" dirty="0">
                <a:solidFill>
                  <a:srgbClr val="FF0000"/>
                </a:solidFill>
              </a:rPr>
              <a:t>POSTELJICA</a:t>
            </a:r>
            <a:r>
              <a:rPr lang="hr-HR" dirty="0"/>
              <a:t>- glavni organ za prehranu ploda od 12. tjedna trudnoće</a:t>
            </a:r>
          </a:p>
          <a:p>
            <a:endParaRPr lang="hr-HR" dirty="0"/>
          </a:p>
          <a:p>
            <a:r>
              <a:rPr lang="hr-HR" b="1" dirty="0">
                <a:solidFill>
                  <a:srgbClr val="FF0000"/>
                </a:solidFill>
              </a:rPr>
              <a:t>PUPČANA VRPCA</a:t>
            </a:r>
            <a:r>
              <a:rPr lang="hr-HR" dirty="0"/>
              <a:t>- povezuje plod s posteljicom</a:t>
            </a:r>
          </a:p>
          <a:p>
            <a:endParaRPr lang="hr-HR" dirty="0"/>
          </a:p>
          <a:p>
            <a:r>
              <a:rPr lang="hr-HR" b="1" dirty="0">
                <a:solidFill>
                  <a:srgbClr val="FF0000"/>
                </a:solidFill>
              </a:rPr>
              <a:t>VODENJAK</a:t>
            </a:r>
            <a:r>
              <a:rPr lang="hr-HR" dirty="0"/>
              <a:t>, </a:t>
            </a:r>
            <a:r>
              <a:rPr lang="hr-HR" b="1" dirty="0">
                <a:solidFill>
                  <a:srgbClr val="FF0000"/>
                </a:solidFill>
              </a:rPr>
              <a:t>PLODOVA VODA </a:t>
            </a:r>
            <a:r>
              <a:rPr lang="hr-HR" dirty="0"/>
              <a:t>i posteljica- osiguravaju siguran okoliš za rast i razvoj</a:t>
            </a:r>
          </a:p>
          <a:p>
            <a:endParaRPr lang="hr-HR" dirty="0"/>
          </a:p>
          <a:p>
            <a:r>
              <a:rPr lang="hr-HR" b="1" dirty="0">
                <a:solidFill>
                  <a:srgbClr val="FF0000"/>
                </a:solidFill>
              </a:rPr>
              <a:t>TRUDNOĆA-</a:t>
            </a:r>
            <a:r>
              <a:rPr lang="hr-HR" dirty="0"/>
              <a:t> traje 40 tjedana</a:t>
            </a:r>
          </a:p>
          <a:p>
            <a:endParaRPr lang="hr-HR" dirty="0"/>
          </a:p>
          <a:p>
            <a:r>
              <a:rPr lang="hr-HR" b="1" dirty="0">
                <a:solidFill>
                  <a:srgbClr val="FF0000"/>
                </a:solidFill>
              </a:rPr>
              <a:t>TRUDOVI</a:t>
            </a:r>
            <a:r>
              <a:rPr lang="hr-HR" dirty="0"/>
              <a:t>- stezanje mišića maternice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D5EB07F6-C6C8-4C6C-A423-AC20E4CB0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24" y="1600200"/>
            <a:ext cx="3557953" cy="4302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AA190A5B-1709-4390-9A47-94489619DF76}"/>
              </a:ext>
            </a:extLst>
          </p:cNvPr>
          <p:cNvSpPr txBox="1"/>
          <p:nvPr/>
        </p:nvSpPr>
        <p:spPr>
          <a:xfrm>
            <a:off x="2826328" y="734276"/>
            <a:ext cx="4946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rgbClr val="FF0000"/>
                </a:solidFill>
              </a:rPr>
              <a:t>Oplodnja, trudnoća i porod</a:t>
            </a:r>
          </a:p>
        </p:txBody>
      </p:sp>
    </p:spTree>
    <p:extLst>
      <p:ext uri="{BB962C8B-B14F-4D97-AF65-F5344CB8AC3E}">
        <p14:creationId xmlns:p14="http://schemas.microsoft.com/office/powerpoint/2010/main" val="1975561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Slika na kojoj se prikazuje osoba, djetešce, na zatvorenom, malo&#10;&#10;Opis je automatski generiran">
            <a:extLst>
              <a:ext uri="{FF2B5EF4-FFF2-40B4-BE49-F238E27FC236}">
                <a16:creationId xmlns:a16="http://schemas.microsoft.com/office/drawing/2014/main" id="{BF212772-DA32-4A66-91F3-8E268C67CF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616" y="1600200"/>
            <a:ext cx="2895600" cy="4343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4003E656-E402-4F72-AF63-C9968B5C29CC}"/>
              </a:ext>
            </a:extLst>
          </p:cNvPr>
          <p:cNvSpPr txBox="1"/>
          <p:nvPr/>
        </p:nvSpPr>
        <p:spPr>
          <a:xfrm>
            <a:off x="272591" y="3048000"/>
            <a:ext cx="4114800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hr-HR" b="1" dirty="0">
              <a:solidFill>
                <a:srgbClr val="FF0000"/>
              </a:solidFill>
            </a:endParaRPr>
          </a:p>
          <a:p>
            <a:r>
              <a:rPr lang="hr-HR" b="1" dirty="0">
                <a:solidFill>
                  <a:srgbClr val="FF0000"/>
                </a:solidFill>
              </a:rPr>
              <a:t>DOJENJE</a:t>
            </a:r>
            <a:r>
              <a:rPr lang="hr-HR" dirty="0"/>
              <a:t>-novorođenom djetetu daje hranjive tvari i obrambene stanice</a:t>
            </a:r>
          </a:p>
          <a:p>
            <a:endParaRPr lang="hr-HR" dirty="0"/>
          </a:p>
          <a:p>
            <a:r>
              <a:rPr lang="hr-HR" b="1" dirty="0">
                <a:solidFill>
                  <a:srgbClr val="FF0000"/>
                </a:solidFill>
              </a:rPr>
              <a:t>NEDONOŠČE</a:t>
            </a:r>
            <a:r>
              <a:rPr lang="hr-HR" dirty="0"/>
              <a:t>-prije vremena rođeno dijete</a:t>
            </a:r>
          </a:p>
          <a:p>
            <a:r>
              <a:rPr lang="hr-HR" dirty="0"/>
              <a:t> 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CDAEFC17-611A-4A97-845B-D2E2EF503935}"/>
              </a:ext>
            </a:extLst>
          </p:cNvPr>
          <p:cNvSpPr txBox="1"/>
          <p:nvPr/>
        </p:nvSpPr>
        <p:spPr>
          <a:xfrm>
            <a:off x="2826328" y="734276"/>
            <a:ext cx="4946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rgbClr val="FF0000"/>
                </a:solidFill>
              </a:rPr>
              <a:t>Oplodnja, trudnoća i porod</a:t>
            </a:r>
          </a:p>
        </p:txBody>
      </p:sp>
    </p:spTree>
    <p:extLst>
      <p:ext uri="{BB962C8B-B14F-4D97-AF65-F5344CB8AC3E}">
        <p14:creationId xmlns:p14="http://schemas.microsoft.com/office/powerpoint/2010/main" val="144472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osoba, na otvorenom, stajanje, mlado&#10;&#10;Opis je automatski generiran">
            <a:extLst>
              <a:ext uri="{FF2B5EF4-FFF2-40B4-BE49-F238E27FC236}">
                <a16:creationId xmlns:a16="http://schemas.microsoft.com/office/drawing/2014/main" id="{341D3FA1-1442-4FBF-A869-868F8F22F1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561191"/>
            <a:ext cx="3481633" cy="34816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Slika 4" descr="Slika na kojoj se prikazuje osoba, na otvorenom, dijete, voda&#10;&#10;Opis je automatski generiran">
            <a:extLst>
              <a:ext uri="{FF2B5EF4-FFF2-40B4-BE49-F238E27FC236}">
                <a16:creationId xmlns:a16="http://schemas.microsoft.com/office/drawing/2014/main" id="{FAE29EE0-F51A-4CCD-8663-53A00E5EFF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417" y="1282709"/>
            <a:ext cx="3220749" cy="47781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387F21B9-AF59-44A5-99B4-6D63C07C3E7B}"/>
              </a:ext>
            </a:extLst>
          </p:cNvPr>
          <p:cNvSpPr txBox="1"/>
          <p:nvPr/>
        </p:nvSpPr>
        <p:spPr>
          <a:xfrm>
            <a:off x="890833" y="1195941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/>
              <a:t>BLIZANCI:</a:t>
            </a:r>
          </a:p>
          <a:p>
            <a:endParaRPr lang="hr-HR" b="1" dirty="0"/>
          </a:p>
          <a:p>
            <a:r>
              <a:rPr lang="hr-HR" b="1" dirty="0">
                <a:solidFill>
                  <a:srgbClr val="FF0000"/>
                </a:solidFill>
              </a:rPr>
              <a:t>DVOJAJČANI</a:t>
            </a:r>
            <a:r>
              <a:rPr lang="hr-HR" dirty="0"/>
              <a:t>- mogu biti različita spola</a:t>
            </a:r>
          </a:p>
          <a:p>
            <a:r>
              <a:rPr lang="hr-HR" b="1" dirty="0">
                <a:solidFill>
                  <a:srgbClr val="FF0000"/>
                </a:solidFill>
              </a:rPr>
              <a:t>JEDNOJAJČANI</a:t>
            </a:r>
            <a:r>
              <a:rPr lang="hr-HR" dirty="0"/>
              <a:t>- istog su spola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E7251D87-6419-4F4C-86D2-5E2FCE3D3C11}"/>
              </a:ext>
            </a:extLst>
          </p:cNvPr>
          <p:cNvSpPr txBox="1"/>
          <p:nvPr/>
        </p:nvSpPr>
        <p:spPr>
          <a:xfrm>
            <a:off x="2826328" y="734276"/>
            <a:ext cx="4946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rgbClr val="FF0000"/>
                </a:solidFill>
              </a:rPr>
              <a:t>Oplodnja, trudnoća i porod</a:t>
            </a:r>
          </a:p>
        </p:txBody>
      </p:sp>
    </p:spTree>
    <p:extLst>
      <p:ext uri="{BB962C8B-B14F-4D97-AF65-F5344CB8AC3E}">
        <p14:creationId xmlns:p14="http://schemas.microsoft.com/office/powerpoint/2010/main" val="3436846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vijezda: 10 krakova 4">
            <a:extLst>
              <a:ext uri="{FF2B5EF4-FFF2-40B4-BE49-F238E27FC236}">
                <a16:creationId xmlns:a16="http://schemas.microsoft.com/office/drawing/2014/main" id="{B5BE1689-08F6-477D-A706-7E10E5FBFADD}"/>
              </a:ext>
            </a:extLst>
          </p:cNvPr>
          <p:cNvSpPr/>
          <p:nvPr/>
        </p:nvSpPr>
        <p:spPr>
          <a:xfrm>
            <a:off x="7397065" y="800100"/>
            <a:ext cx="1727284" cy="1676400"/>
          </a:xfrm>
          <a:prstGeom prst="star10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FC5B2C71-0A8B-4E34-B426-E5390DD77756}"/>
              </a:ext>
            </a:extLst>
          </p:cNvPr>
          <p:cNvSpPr txBox="1"/>
          <p:nvPr/>
        </p:nvSpPr>
        <p:spPr>
          <a:xfrm>
            <a:off x="228600" y="609600"/>
            <a:ext cx="2057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Zapišimo!</a:t>
            </a:r>
          </a:p>
        </p:txBody>
      </p:sp>
      <p:pic>
        <p:nvPicPr>
          <p:cNvPr id="4" name="Picture 2" descr="animated-writer-image-0028">
            <a:extLst>
              <a:ext uri="{FF2B5EF4-FFF2-40B4-BE49-F238E27FC236}">
                <a16:creationId xmlns:a16="http://schemas.microsoft.com/office/drawing/2014/main" id="{0333F117-C192-482F-9E42-7388801ADB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124" y="990600"/>
            <a:ext cx="1259276" cy="125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niOkvir 14">
            <a:extLst>
              <a:ext uri="{FF2B5EF4-FFF2-40B4-BE49-F238E27FC236}">
                <a16:creationId xmlns:a16="http://schemas.microsoft.com/office/drawing/2014/main" id="{FB66DE71-A03E-4311-8CA4-8125D7328F74}"/>
              </a:ext>
            </a:extLst>
          </p:cNvPr>
          <p:cNvSpPr txBox="1"/>
          <p:nvPr/>
        </p:nvSpPr>
        <p:spPr>
          <a:xfrm>
            <a:off x="1143000" y="1999250"/>
            <a:ext cx="875296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SPOLNI KROMOSOMI- 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 i Y (muškarac XY, žena XX)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POSTELJICA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glavni organ za prehranu ploda od 12. tjedna trudnoće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PUPČANA VRPCA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povezuje plod s posteljicom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TRUDNOĆA-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traje 40 tjedana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r>
              <a:rPr lang="hr-HR" b="1" dirty="0">
                <a:solidFill>
                  <a:srgbClr val="FF0000"/>
                </a:solidFill>
              </a:rPr>
              <a:t>DOJENJE</a:t>
            </a:r>
            <a:r>
              <a:rPr lang="hr-HR" dirty="0"/>
              <a:t>-novorođenom djetetu daje hranjive tvari i obrambene stanice</a:t>
            </a:r>
          </a:p>
          <a:p>
            <a:endParaRPr lang="hr-HR" dirty="0"/>
          </a:p>
          <a:p>
            <a:r>
              <a:rPr lang="hr-HR" b="1" dirty="0">
                <a:solidFill>
                  <a:srgbClr val="FF0000"/>
                </a:solidFill>
              </a:rPr>
              <a:t>NEDONOŠČE</a:t>
            </a:r>
            <a:r>
              <a:rPr lang="hr-HR" dirty="0"/>
              <a:t>-prije vremena rođeno dijete</a:t>
            </a:r>
          </a:p>
          <a:p>
            <a:endParaRPr lang="hr-HR" dirty="0"/>
          </a:p>
          <a:p>
            <a:r>
              <a:rPr lang="hr-HR" b="1" dirty="0">
                <a:solidFill>
                  <a:srgbClr val="FF0000"/>
                </a:solidFill>
              </a:rPr>
              <a:t>BLIZANCI: DVOJAJČANI </a:t>
            </a:r>
            <a:r>
              <a:rPr lang="hr-HR" b="1" dirty="0"/>
              <a:t>i</a:t>
            </a:r>
            <a:r>
              <a:rPr lang="hr-HR" b="1" dirty="0">
                <a:solidFill>
                  <a:srgbClr val="FF0000"/>
                </a:solidFill>
              </a:rPr>
              <a:t> JEDNOJAJČANI</a:t>
            </a:r>
            <a:endParaRPr lang="hr-H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BCDFE5CD-D25A-45C0-8BE8-7A9FF0A4F830}"/>
              </a:ext>
            </a:extLst>
          </p:cNvPr>
          <p:cNvSpPr txBox="1"/>
          <p:nvPr/>
        </p:nvSpPr>
        <p:spPr>
          <a:xfrm>
            <a:off x="2438400" y="872721"/>
            <a:ext cx="3810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hr-HR" sz="2400" b="1" dirty="0"/>
              <a:t>Trudnoća i porod</a:t>
            </a:r>
          </a:p>
        </p:txBody>
      </p:sp>
    </p:spTree>
    <p:extLst>
      <p:ext uri="{BB962C8B-B14F-4D97-AF65-F5344CB8AC3E}">
        <p14:creationId xmlns:p14="http://schemas.microsoft.com/office/powerpoint/2010/main" val="3111029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kstniOkvir 49">
            <a:extLst>
              <a:ext uri="{FF2B5EF4-FFF2-40B4-BE49-F238E27FC236}">
                <a16:creationId xmlns:a16="http://schemas.microsoft.com/office/drawing/2014/main" id="{4EB286DD-5BFA-4693-8F4C-1C8936809D51}"/>
              </a:ext>
            </a:extLst>
          </p:cNvPr>
          <p:cNvSpPr txBox="1"/>
          <p:nvPr/>
        </p:nvSpPr>
        <p:spPr>
          <a:xfrm>
            <a:off x="95840" y="2675509"/>
            <a:ext cx="8895759" cy="334429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F9CF7CDF-7BD7-4E5F-9642-740219D3F566}"/>
              </a:ext>
            </a:extLst>
          </p:cNvPr>
          <p:cNvSpPr txBox="1"/>
          <p:nvPr/>
        </p:nvSpPr>
        <p:spPr>
          <a:xfrm>
            <a:off x="2743200" y="838200"/>
            <a:ext cx="4946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rgbClr val="FF0000"/>
                </a:solidFill>
              </a:rPr>
              <a:t>Nasljeđivanje odlika roditelja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BF855289-BE62-4C89-B5CF-5DCFF4AC6A7A}"/>
              </a:ext>
            </a:extLst>
          </p:cNvPr>
          <p:cNvSpPr txBox="1"/>
          <p:nvPr/>
        </p:nvSpPr>
        <p:spPr>
          <a:xfrm>
            <a:off x="685800" y="1676400"/>
            <a:ext cx="762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ALELI</a:t>
            </a:r>
            <a:r>
              <a:rPr lang="hr-HR" dirty="0"/>
              <a:t>- dvije kopije istog gena</a:t>
            </a:r>
          </a:p>
          <a:p>
            <a:r>
              <a:rPr lang="hr-HR" b="1" dirty="0">
                <a:solidFill>
                  <a:srgbClr val="FF0000"/>
                </a:solidFill>
              </a:rPr>
              <a:t>DOMINANTNI</a:t>
            </a:r>
            <a:r>
              <a:rPr lang="hr-HR" dirty="0"/>
              <a:t> ALEL- označavamo velikim tiskanim slovima (A,B,C..)</a:t>
            </a:r>
          </a:p>
          <a:p>
            <a:r>
              <a:rPr lang="hr-HR" b="1" dirty="0">
                <a:solidFill>
                  <a:srgbClr val="FF0000"/>
                </a:solidFill>
              </a:rPr>
              <a:t>RECESIVAN </a:t>
            </a:r>
            <a:r>
              <a:rPr lang="hr-HR" dirty="0"/>
              <a:t>ALEL- označavamo malim tiskanim slovima (a, </a:t>
            </a:r>
            <a:r>
              <a:rPr lang="hr-HR" dirty="0" err="1"/>
              <a:t>b,c</a:t>
            </a:r>
            <a:r>
              <a:rPr lang="hr-HR" dirty="0"/>
              <a:t>…)</a:t>
            </a:r>
          </a:p>
        </p:txBody>
      </p:sp>
      <p:sp>
        <p:nvSpPr>
          <p:cNvPr id="5" name="Elipsa 4">
            <a:extLst>
              <a:ext uri="{FF2B5EF4-FFF2-40B4-BE49-F238E27FC236}">
                <a16:creationId xmlns:a16="http://schemas.microsoft.com/office/drawing/2014/main" id="{E0E2B869-CF5A-4DC0-A3B7-7AD09E826344}"/>
              </a:ext>
            </a:extLst>
          </p:cNvPr>
          <p:cNvSpPr/>
          <p:nvPr/>
        </p:nvSpPr>
        <p:spPr>
          <a:xfrm>
            <a:off x="4980495" y="4038600"/>
            <a:ext cx="609600" cy="609600"/>
          </a:xfrm>
          <a:prstGeom prst="ellipse">
            <a:avLst/>
          </a:prstGeom>
          <a:solidFill>
            <a:srgbClr val="FF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7" name="Elipsa 6">
            <a:extLst>
              <a:ext uri="{FF2B5EF4-FFF2-40B4-BE49-F238E27FC236}">
                <a16:creationId xmlns:a16="http://schemas.microsoft.com/office/drawing/2014/main" id="{A592347A-29D8-49A6-B6DA-28121A55E19E}"/>
              </a:ext>
            </a:extLst>
          </p:cNvPr>
          <p:cNvSpPr/>
          <p:nvPr/>
        </p:nvSpPr>
        <p:spPr>
          <a:xfrm>
            <a:off x="3505200" y="4038600"/>
            <a:ext cx="609600" cy="6096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" name="Elipsa 8">
            <a:extLst>
              <a:ext uri="{FF2B5EF4-FFF2-40B4-BE49-F238E27FC236}">
                <a16:creationId xmlns:a16="http://schemas.microsoft.com/office/drawing/2014/main" id="{32E07C06-B3C7-4185-84D5-6A9D701ED7BA}"/>
              </a:ext>
            </a:extLst>
          </p:cNvPr>
          <p:cNvSpPr/>
          <p:nvPr/>
        </p:nvSpPr>
        <p:spPr>
          <a:xfrm>
            <a:off x="2839825" y="4033891"/>
            <a:ext cx="609600" cy="6096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1" name="Elipsa 10">
            <a:extLst>
              <a:ext uri="{FF2B5EF4-FFF2-40B4-BE49-F238E27FC236}">
                <a16:creationId xmlns:a16="http://schemas.microsoft.com/office/drawing/2014/main" id="{4A3DB4F7-DB7B-4335-A6F4-FC0361F0DB04}"/>
              </a:ext>
            </a:extLst>
          </p:cNvPr>
          <p:cNvSpPr/>
          <p:nvPr/>
        </p:nvSpPr>
        <p:spPr>
          <a:xfrm>
            <a:off x="3505200" y="2873893"/>
            <a:ext cx="609600" cy="6096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Bb</a:t>
            </a:r>
          </a:p>
        </p:txBody>
      </p:sp>
      <p:sp>
        <p:nvSpPr>
          <p:cNvPr id="13" name="Elipsa 12">
            <a:extLst>
              <a:ext uri="{FF2B5EF4-FFF2-40B4-BE49-F238E27FC236}">
                <a16:creationId xmlns:a16="http://schemas.microsoft.com/office/drawing/2014/main" id="{B50EA4A4-AEBA-471B-AB74-51314DEE6CD3}"/>
              </a:ext>
            </a:extLst>
          </p:cNvPr>
          <p:cNvSpPr/>
          <p:nvPr/>
        </p:nvSpPr>
        <p:spPr>
          <a:xfrm>
            <a:off x="4883363" y="2894525"/>
            <a:ext cx="609600" cy="609600"/>
          </a:xfrm>
          <a:prstGeom prst="ellipse">
            <a:avLst/>
          </a:prstGeom>
          <a:solidFill>
            <a:srgbClr val="FF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bb</a:t>
            </a:r>
          </a:p>
        </p:txBody>
      </p:sp>
      <p:sp>
        <p:nvSpPr>
          <p:cNvPr id="15" name="Elipsa 14">
            <a:extLst>
              <a:ext uri="{FF2B5EF4-FFF2-40B4-BE49-F238E27FC236}">
                <a16:creationId xmlns:a16="http://schemas.microsoft.com/office/drawing/2014/main" id="{99D3D67D-E5C6-4B33-8F9B-3C5D6C553E2B}"/>
              </a:ext>
            </a:extLst>
          </p:cNvPr>
          <p:cNvSpPr/>
          <p:nvPr/>
        </p:nvSpPr>
        <p:spPr>
          <a:xfrm>
            <a:off x="5701645" y="4033891"/>
            <a:ext cx="609600" cy="609600"/>
          </a:xfrm>
          <a:prstGeom prst="ellipse">
            <a:avLst/>
          </a:prstGeom>
          <a:solidFill>
            <a:srgbClr val="FF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7" name="Elipsa 16">
            <a:extLst>
              <a:ext uri="{FF2B5EF4-FFF2-40B4-BE49-F238E27FC236}">
                <a16:creationId xmlns:a16="http://schemas.microsoft.com/office/drawing/2014/main" id="{05E7BC3E-2A0D-4289-ADCB-D778AD129A7A}"/>
              </a:ext>
            </a:extLst>
          </p:cNvPr>
          <p:cNvSpPr/>
          <p:nvPr/>
        </p:nvSpPr>
        <p:spPr>
          <a:xfrm>
            <a:off x="3103773" y="5283538"/>
            <a:ext cx="609600" cy="609600"/>
          </a:xfrm>
          <a:prstGeom prst="ellipse">
            <a:avLst/>
          </a:prstGeom>
          <a:solidFill>
            <a:srgbClr val="B39A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Bb</a:t>
            </a:r>
          </a:p>
        </p:txBody>
      </p:sp>
      <p:sp>
        <p:nvSpPr>
          <p:cNvPr id="19" name="Elipsa 18">
            <a:extLst>
              <a:ext uri="{FF2B5EF4-FFF2-40B4-BE49-F238E27FC236}">
                <a16:creationId xmlns:a16="http://schemas.microsoft.com/office/drawing/2014/main" id="{17EE97E3-4DB1-48E4-916D-3D22A9088A5E}"/>
              </a:ext>
            </a:extLst>
          </p:cNvPr>
          <p:cNvSpPr/>
          <p:nvPr/>
        </p:nvSpPr>
        <p:spPr>
          <a:xfrm>
            <a:off x="3886200" y="5284716"/>
            <a:ext cx="609600" cy="609600"/>
          </a:xfrm>
          <a:prstGeom prst="ellipse">
            <a:avLst/>
          </a:prstGeom>
          <a:solidFill>
            <a:srgbClr val="B39A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Bb</a:t>
            </a:r>
          </a:p>
        </p:txBody>
      </p:sp>
      <p:sp>
        <p:nvSpPr>
          <p:cNvPr id="21" name="Elipsa 20">
            <a:extLst>
              <a:ext uri="{FF2B5EF4-FFF2-40B4-BE49-F238E27FC236}">
                <a16:creationId xmlns:a16="http://schemas.microsoft.com/office/drawing/2014/main" id="{7C58E91E-9051-4F70-A0B7-BF99919FE9D5}"/>
              </a:ext>
            </a:extLst>
          </p:cNvPr>
          <p:cNvSpPr/>
          <p:nvPr/>
        </p:nvSpPr>
        <p:spPr>
          <a:xfrm>
            <a:off x="4668627" y="5284716"/>
            <a:ext cx="609600" cy="609600"/>
          </a:xfrm>
          <a:prstGeom prst="ellipse">
            <a:avLst/>
          </a:prstGeom>
          <a:solidFill>
            <a:srgbClr val="B39A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bb</a:t>
            </a:r>
          </a:p>
        </p:txBody>
      </p:sp>
      <p:sp>
        <p:nvSpPr>
          <p:cNvPr id="23" name="Elipsa 22">
            <a:extLst>
              <a:ext uri="{FF2B5EF4-FFF2-40B4-BE49-F238E27FC236}">
                <a16:creationId xmlns:a16="http://schemas.microsoft.com/office/drawing/2014/main" id="{92E02ACF-3902-498C-8423-72A9EAFC3C6A}"/>
              </a:ext>
            </a:extLst>
          </p:cNvPr>
          <p:cNvSpPr/>
          <p:nvPr/>
        </p:nvSpPr>
        <p:spPr>
          <a:xfrm>
            <a:off x="5440215" y="5231587"/>
            <a:ext cx="609600" cy="609600"/>
          </a:xfrm>
          <a:prstGeom prst="ellipse">
            <a:avLst/>
          </a:prstGeom>
          <a:solidFill>
            <a:srgbClr val="B39A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bb</a:t>
            </a:r>
          </a:p>
        </p:txBody>
      </p:sp>
      <p:sp>
        <p:nvSpPr>
          <p:cNvPr id="24" name="Znak množenja 23">
            <a:extLst>
              <a:ext uri="{FF2B5EF4-FFF2-40B4-BE49-F238E27FC236}">
                <a16:creationId xmlns:a16="http://schemas.microsoft.com/office/drawing/2014/main" id="{A20D9A1B-E9C6-40D7-B051-3F0952E526B0}"/>
              </a:ext>
            </a:extLst>
          </p:cNvPr>
          <p:cNvSpPr/>
          <p:nvPr/>
        </p:nvSpPr>
        <p:spPr>
          <a:xfrm>
            <a:off x="4391320" y="3074172"/>
            <a:ext cx="304800" cy="250307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5" name="TekstniOkvir 24">
            <a:extLst>
              <a:ext uri="{FF2B5EF4-FFF2-40B4-BE49-F238E27FC236}">
                <a16:creationId xmlns:a16="http://schemas.microsoft.com/office/drawing/2014/main" id="{5D2B7F8C-25FC-4701-BE70-C6D803321401}"/>
              </a:ext>
            </a:extLst>
          </p:cNvPr>
          <p:cNvSpPr txBox="1"/>
          <p:nvPr/>
        </p:nvSpPr>
        <p:spPr>
          <a:xfrm>
            <a:off x="2439694" y="3019525"/>
            <a:ext cx="1820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roditelji</a:t>
            </a:r>
          </a:p>
        </p:txBody>
      </p:sp>
      <p:sp>
        <p:nvSpPr>
          <p:cNvPr id="26" name="TekstniOkvir 25">
            <a:extLst>
              <a:ext uri="{FF2B5EF4-FFF2-40B4-BE49-F238E27FC236}">
                <a16:creationId xmlns:a16="http://schemas.microsoft.com/office/drawing/2014/main" id="{AE79E2E7-8831-4286-AD40-1F312FB9F463}"/>
              </a:ext>
            </a:extLst>
          </p:cNvPr>
          <p:cNvSpPr txBox="1"/>
          <p:nvPr/>
        </p:nvSpPr>
        <p:spPr>
          <a:xfrm>
            <a:off x="3533480" y="3425684"/>
            <a:ext cx="96232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otac</a:t>
            </a:r>
          </a:p>
        </p:txBody>
      </p:sp>
      <p:sp>
        <p:nvSpPr>
          <p:cNvPr id="28" name="TekstniOkvir 27">
            <a:extLst>
              <a:ext uri="{FF2B5EF4-FFF2-40B4-BE49-F238E27FC236}">
                <a16:creationId xmlns:a16="http://schemas.microsoft.com/office/drawing/2014/main" id="{14216BA9-6E29-4FA8-B3D3-D677A584E1CC}"/>
              </a:ext>
            </a:extLst>
          </p:cNvPr>
          <p:cNvSpPr txBox="1"/>
          <p:nvPr/>
        </p:nvSpPr>
        <p:spPr>
          <a:xfrm>
            <a:off x="4911643" y="3418147"/>
            <a:ext cx="96232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majka</a:t>
            </a:r>
          </a:p>
        </p:txBody>
      </p:sp>
      <p:sp>
        <p:nvSpPr>
          <p:cNvPr id="30" name="TekstniOkvir 29">
            <a:extLst>
              <a:ext uri="{FF2B5EF4-FFF2-40B4-BE49-F238E27FC236}">
                <a16:creationId xmlns:a16="http://schemas.microsoft.com/office/drawing/2014/main" id="{D997A0FB-4DE5-401B-AD7F-F43DB33248CB}"/>
              </a:ext>
            </a:extLst>
          </p:cNvPr>
          <p:cNvSpPr txBox="1"/>
          <p:nvPr/>
        </p:nvSpPr>
        <p:spPr>
          <a:xfrm>
            <a:off x="1206631" y="4152689"/>
            <a:ext cx="1820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spolne stanice</a:t>
            </a:r>
          </a:p>
        </p:txBody>
      </p:sp>
      <p:sp>
        <p:nvSpPr>
          <p:cNvPr id="32" name="Znak množenja 31">
            <a:extLst>
              <a:ext uri="{FF2B5EF4-FFF2-40B4-BE49-F238E27FC236}">
                <a16:creationId xmlns:a16="http://schemas.microsoft.com/office/drawing/2014/main" id="{101AAA72-C96F-4727-AEA4-31A5DC52CE77}"/>
              </a:ext>
            </a:extLst>
          </p:cNvPr>
          <p:cNvSpPr/>
          <p:nvPr/>
        </p:nvSpPr>
        <p:spPr>
          <a:xfrm>
            <a:off x="4439241" y="4233321"/>
            <a:ext cx="304800" cy="250307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6" name="TekstniOkvir 35">
            <a:extLst>
              <a:ext uri="{FF2B5EF4-FFF2-40B4-BE49-F238E27FC236}">
                <a16:creationId xmlns:a16="http://schemas.microsoft.com/office/drawing/2014/main" id="{F2A4E45C-5C9D-4D7F-B067-043DFA4D8CFE}"/>
              </a:ext>
            </a:extLst>
          </p:cNvPr>
          <p:cNvSpPr txBox="1"/>
          <p:nvPr/>
        </p:nvSpPr>
        <p:spPr>
          <a:xfrm>
            <a:off x="1958534" y="5397838"/>
            <a:ext cx="96232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potomci</a:t>
            </a:r>
          </a:p>
        </p:txBody>
      </p:sp>
    </p:spTree>
    <p:extLst>
      <p:ext uri="{BB962C8B-B14F-4D97-AF65-F5344CB8AC3E}">
        <p14:creationId xmlns:p14="http://schemas.microsoft.com/office/powerpoint/2010/main" val="2997287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lika na kojoj se prikazuje na otvorenom, sjedenje, trava, sisavac&#10;&#10;Opis je automatski generiran">
            <a:extLst>
              <a:ext uri="{FF2B5EF4-FFF2-40B4-BE49-F238E27FC236}">
                <a16:creationId xmlns:a16="http://schemas.microsoft.com/office/drawing/2014/main" id="{2EF38DAD-C97E-4190-AE3E-5FEAD15141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552" y="3774192"/>
            <a:ext cx="1621410" cy="24321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400B0875-F2DB-4EE2-9427-A3B1B56F46F3}"/>
              </a:ext>
            </a:extLst>
          </p:cNvPr>
          <p:cNvSpPr txBox="1"/>
          <p:nvPr/>
        </p:nvSpPr>
        <p:spPr>
          <a:xfrm>
            <a:off x="2535472" y="727435"/>
            <a:ext cx="4946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rgbClr val="FF0000"/>
                </a:solidFill>
              </a:rPr>
              <a:t>Nasljeđivanje odlika roditelja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C3F9A8C9-F32E-4972-867A-D6EF3497E64F}"/>
              </a:ext>
            </a:extLst>
          </p:cNvPr>
          <p:cNvSpPr txBox="1"/>
          <p:nvPr/>
        </p:nvSpPr>
        <p:spPr>
          <a:xfrm>
            <a:off x="3886200" y="1524000"/>
            <a:ext cx="4343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dirty="0"/>
              <a:t>na naše odlike osim GENA utječu </a:t>
            </a:r>
          </a:p>
          <a:p>
            <a:r>
              <a:rPr lang="hr-HR" b="1" dirty="0"/>
              <a:t>ČIMBENICI OKOLIŠA </a:t>
            </a:r>
            <a:r>
              <a:rPr lang="hr-HR" dirty="0"/>
              <a:t>i </a:t>
            </a:r>
            <a:r>
              <a:rPr lang="hr-HR" b="1" dirty="0"/>
              <a:t>MUTACIJE</a:t>
            </a:r>
          </a:p>
          <a:p>
            <a:endParaRPr lang="hr-HR" b="1" dirty="0"/>
          </a:p>
          <a:p>
            <a:r>
              <a:rPr lang="hr-HR" b="1" dirty="0"/>
              <a:t>MUTACIJE </a:t>
            </a:r>
            <a:r>
              <a:rPr lang="hr-HR" dirty="0"/>
              <a:t>mogu nastati: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b="1" dirty="0"/>
              <a:t>spontano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b="1" dirty="0"/>
              <a:t>izazvane djelovanjem vanjskih utjecaja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hr-HR" b="1" dirty="0"/>
          </a:p>
          <a:p>
            <a:endParaRPr lang="hr-HR" b="1" dirty="0"/>
          </a:p>
        </p:txBody>
      </p:sp>
      <p:pic>
        <p:nvPicPr>
          <p:cNvPr id="9" name="Slika 8" descr="Slika na kojoj se prikazuje osoba, četkica za zube, zubi, na zatvorenom&#10;&#10;Opis je automatski generiran">
            <a:extLst>
              <a:ext uri="{FF2B5EF4-FFF2-40B4-BE49-F238E27FC236}">
                <a16:creationId xmlns:a16="http://schemas.microsoft.com/office/drawing/2014/main" id="{BD895FE1-E342-470C-92FB-720DF1DE85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718">
            <a:off x="745741" y="1272902"/>
            <a:ext cx="2150036" cy="15389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Slika 10" descr="Slika na kojoj se prikazuje osoba, na zatvorenom, odjeća, žena&#10;&#10;Opis je automatski generiran">
            <a:extLst>
              <a:ext uri="{FF2B5EF4-FFF2-40B4-BE49-F238E27FC236}">
                <a16:creationId xmlns:a16="http://schemas.microsoft.com/office/drawing/2014/main" id="{810D1D3E-51C6-4A8C-AE64-22C6C4499F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6419">
            <a:off x="4752285" y="4381500"/>
            <a:ext cx="285750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B89A22A6-B0D1-4E46-93A4-999FC3DFC831}"/>
              </a:ext>
            </a:extLst>
          </p:cNvPr>
          <p:cNvSpPr txBox="1"/>
          <p:nvPr/>
        </p:nvSpPr>
        <p:spPr>
          <a:xfrm rot="403241">
            <a:off x="485845" y="2925637"/>
            <a:ext cx="2556738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1400" b="1" dirty="0"/>
              <a:t>Downov sindrom</a:t>
            </a:r>
            <a:r>
              <a:rPr lang="hr-HR" sz="1400" dirty="0"/>
              <a:t>-21.kromosom dolazi u tri primjerka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8C25B2D7-5F96-43BA-8D09-7AE65B657DF0}"/>
              </a:ext>
            </a:extLst>
          </p:cNvPr>
          <p:cNvSpPr txBox="1"/>
          <p:nvPr/>
        </p:nvSpPr>
        <p:spPr>
          <a:xfrm rot="21284747">
            <a:off x="583698" y="4861564"/>
            <a:ext cx="1524000" cy="7386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1400" b="1" dirty="0"/>
              <a:t>Albino jedinke- </a:t>
            </a:r>
            <a:r>
              <a:rPr lang="hr-HR" sz="1400" dirty="0"/>
              <a:t>mutacija na razini čitava organizma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AE4F5575-A23A-4B60-85CC-254723D4B954}"/>
              </a:ext>
            </a:extLst>
          </p:cNvPr>
          <p:cNvSpPr txBox="1"/>
          <p:nvPr/>
        </p:nvSpPr>
        <p:spPr>
          <a:xfrm rot="387618">
            <a:off x="4784639" y="3798096"/>
            <a:ext cx="3062738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1400" b="1" dirty="0"/>
              <a:t>Oči s različitim šarenicama</a:t>
            </a:r>
            <a:r>
              <a:rPr lang="hr-HR" sz="1400" dirty="0"/>
              <a:t>-mutacija na razini pojedinih stanica</a:t>
            </a:r>
          </a:p>
        </p:txBody>
      </p:sp>
    </p:spTree>
    <p:extLst>
      <p:ext uri="{BB962C8B-B14F-4D97-AF65-F5344CB8AC3E}">
        <p14:creationId xmlns:p14="http://schemas.microsoft.com/office/powerpoint/2010/main" val="40273316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vijezda: 10 krakova 4">
            <a:extLst>
              <a:ext uri="{FF2B5EF4-FFF2-40B4-BE49-F238E27FC236}">
                <a16:creationId xmlns:a16="http://schemas.microsoft.com/office/drawing/2014/main" id="{B5BE1689-08F6-477D-A706-7E10E5FBFADD}"/>
              </a:ext>
            </a:extLst>
          </p:cNvPr>
          <p:cNvSpPr/>
          <p:nvPr/>
        </p:nvSpPr>
        <p:spPr>
          <a:xfrm>
            <a:off x="7086600" y="865518"/>
            <a:ext cx="1727284" cy="1676400"/>
          </a:xfrm>
          <a:prstGeom prst="star10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FC5B2C71-0A8B-4E34-B426-E5390DD77756}"/>
              </a:ext>
            </a:extLst>
          </p:cNvPr>
          <p:cNvSpPr txBox="1"/>
          <p:nvPr/>
        </p:nvSpPr>
        <p:spPr>
          <a:xfrm>
            <a:off x="228600" y="609600"/>
            <a:ext cx="2057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Zapišimo!</a:t>
            </a:r>
          </a:p>
        </p:txBody>
      </p:sp>
      <p:pic>
        <p:nvPicPr>
          <p:cNvPr id="4" name="Picture 2" descr="animated-writer-image-0028">
            <a:extLst>
              <a:ext uri="{FF2B5EF4-FFF2-40B4-BE49-F238E27FC236}">
                <a16:creationId xmlns:a16="http://schemas.microsoft.com/office/drawing/2014/main" id="{0333F117-C192-482F-9E42-7388801ADB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716" y="1046422"/>
            <a:ext cx="1259276" cy="125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6D6610A9-8CE3-40B8-BCFA-23C2B987A1B8}"/>
              </a:ext>
            </a:extLst>
          </p:cNvPr>
          <p:cNvSpPr txBox="1"/>
          <p:nvPr/>
        </p:nvSpPr>
        <p:spPr>
          <a:xfrm>
            <a:off x="2438400" y="872721"/>
            <a:ext cx="3810000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hr-HR" sz="2400" b="1" dirty="0"/>
              <a:t>Nasljeđivanje odlika roditelja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1C6CEC4A-F1E7-42CB-AC42-29F270E5B4C5}"/>
              </a:ext>
            </a:extLst>
          </p:cNvPr>
          <p:cNvSpPr txBox="1"/>
          <p:nvPr/>
        </p:nvSpPr>
        <p:spPr>
          <a:xfrm>
            <a:off x="762000" y="2090441"/>
            <a:ext cx="7620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ALELI</a:t>
            </a:r>
            <a:r>
              <a:rPr lang="hr-HR" dirty="0"/>
              <a:t>- dvije kopije istog gena</a:t>
            </a:r>
          </a:p>
          <a:p>
            <a:endParaRPr lang="hr-HR" dirty="0"/>
          </a:p>
          <a:p>
            <a:r>
              <a:rPr lang="hr-HR" b="1" dirty="0">
                <a:solidFill>
                  <a:srgbClr val="FF0000"/>
                </a:solidFill>
              </a:rPr>
              <a:t>DOMINANTNI</a:t>
            </a:r>
            <a:r>
              <a:rPr lang="hr-HR" dirty="0"/>
              <a:t> ALEL- označavamo velikim tiskanim slovima (A,B,C..)</a:t>
            </a:r>
          </a:p>
          <a:p>
            <a:endParaRPr lang="hr-HR" dirty="0"/>
          </a:p>
          <a:p>
            <a:r>
              <a:rPr lang="hr-HR" b="1" dirty="0">
                <a:solidFill>
                  <a:srgbClr val="FF0000"/>
                </a:solidFill>
              </a:rPr>
              <a:t>RECESIVAN </a:t>
            </a:r>
            <a:r>
              <a:rPr lang="hr-HR" dirty="0"/>
              <a:t>ALEL- označavamo malim tiskanim slovima (a, </a:t>
            </a:r>
            <a:r>
              <a:rPr lang="hr-HR" dirty="0" err="1"/>
              <a:t>b,c</a:t>
            </a:r>
            <a:r>
              <a:rPr lang="hr-HR" dirty="0"/>
              <a:t>…)</a:t>
            </a:r>
          </a:p>
          <a:p>
            <a:endParaRPr lang="hr-HR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dirty="0"/>
              <a:t>na naše odlike osim GENA utječu </a:t>
            </a:r>
            <a:r>
              <a:rPr lang="hr-HR" b="1" dirty="0"/>
              <a:t>ČIMBENICI OKOLIŠA </a:t>
            </a:r>
            <a:r>
              <a:rPr lang="hr-HR" dirty="0"/>
              <a:t>i </a:t>
            </a:r>
            <a:r>
              <a:rPr lang="hr-HR" b="1" dirty="0"/>
              <a:t>MUTACIJE</a:t>
            </a:r>
          </a:p>
          <a:p>
            <a:endParaRPr lang="hr-HR" b="1" dirty="0"/>
          </a:p>
          <a:p>
            <a:r>
              <a:rPr lang="hr-HR" b="1" dirty="0"/>
              <a:t>MUTACIJE </a:t>
            </a:r>
            <a:r>
              <a:rPr lang="hr-HR" dirty="0"/>
              <a:t>mogu nastati: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b="1" dirty="0"/>
              <a:t>spontano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b="1" dirty="0"/>
              <a:t>izazvane djelovanjem vanjskih utjecaja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76199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niOkvir 10">
            <a:extLst>
              <a:ext uri="{FF2B5EF4-FFF2-40B4-BE49-F238E27FC236}">
                <a16:creationId xmlns:a16="http://schemas.microsoft.com/office/drawing/2014/main" id="{C8189EBE-F6CD-4D7E-A4B4-32AE0BD23870}"/>
              </a:ext>
            </a:extLst>
          </p:cNvPr>
          <p:cNvSpPr txBox="1"/>
          <p:nvPr/>
        </p:nvSpPr>
        <p:spPr>
          <a:xfrm>
            <a:off x="2650384" y="787818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solidFill>
                  <a:srgbClr val="FF0000"/>
                </a:solidFill>
              </a:rPr>
              <a:t>Spolna zrelost čovjeka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AA0EDAE7-8E70-48D6-AE94-753F760C0D7B}"/>
              </a:ext>
            </a:extLst>
          </p:cNvPr>
          <p:cNvSpPr txBox="1"/>
          <p:nvPr/>
        </p:nvSpPr>
        <p:spPr>
          <a:xfrm>
            <a:off x="402484" y="1720840"/>
            <a:ext cx="22479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PUBERTET</a:t>
            </a:r>
            <a:r>
              <a:rPr lang="hr-HR" b="1" dirty="0"/>
              <a:t>-</a:t>
            </a:r>
            <a:r>
              <a:rPr lang="hr-HR" dirty="0"/>
              <a:t> razdoblje intenzivnog </a:t>
            </a:r>
            <a:r>
              <a:rPr lang="hr-HR" b="1" dirty="0"/>
              <a:t>rasta</a:t>
            </a:r>
            <a:r>
              <a:rPr lang="hr-HR" dirty="0"/>
              <a:t> i </a:t>
            </a:r>
            <a:r>
              <a:rPr lang="hr-HR" b="1" dirty="0"/>
              <a:t>razvoja</a:t>
            </a:r>
            <a:r>
              <a:rPr lang="hr-HR" dirty="0"/>
              <a:t>, </a:t>
            </a:r>
            <a:r>
              <a:rPr lang="hr-HR" b="1" dirty="0"/>
              <a:t>sazrijevanje</a:t>
            </a:r>
            <a:r>
              <a:rPr lang="hr-HR" dirty="0"/>
              <a:t> spolnih organa</a:t>
            </a:r>
          </a:p>
          <a:p>
            <a:endParaRPr lang="hr-HR" dirty="0"/>
          </a:p>
          <a:p>
            <a:endParaRPr lang="hr-HR" dirty="0"/>
          </a:p>
          <a:p>
            <a:r>
              <a:rPr lang="hr-HR" b="1" dirty="0">
                <a:solidFill>
                  <a:srgbClr val="FF0000"/>
                </a:solidFill>
              </a:rPr>
              <a:t>HIPOFIZA</a:t>
            </a:r>
            <a:r>
              <a:rPr lang="hr-HR" b="1" dirty="0"/>
              <a:t>-</a:t>
            </a:r>
            <a:r>
              <a:rPr lang="hr-HR" dirty="0"/>
              <a:t> žlijezda koja potiče spolne žlijezde </a:t>
            </a:r>
            <a:r>
              <a:rPr lang="hr-HR" b="1" dirty="0"/>
              <a:t>JAJNIKE i SJEMENIKE </a:t>
            </a:r>
            <a:r>
              <a:rPr lang="hr-HR" dirty="0"/>
              <a:t>na stvaranje spolnih hormona</a:t>
            </a:r>
          </a:p>
        </p:txBody>
      </p:sp>
      <p:sp>
        <p:nvSpPr>
          <p:cNvPr id="15" name="Pravokutnik 14">
            <a:extLst>
              <a:ext uri="{FF2B5EF4-FFF2-40B4-BE49-F238E27FC236}">
                <a16:creationId xmlns:a16="http://schemas.microsoft.com/office/drawing/2014/main" id="{046676B2-177D-4A16-BAE1-236AB39599D9}"/>
              </a:ext>
            </a:extLst>
          </p:cNvPr>
          <p:cNvSpPr/>
          <p:nvPr/>
        </p:nvSpPr>
        <p:spPr>
          <a:xfrm>
            <a:off x="2895600" y="1585079"/>
            <a:ext cx="6248400" cy="34956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8873A802-BE71-44BE-BF18-2B659651B8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372589"/>
            <a:ext cx="5491167" cy="26288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Slika 16" descr="Slika na kojoj se prikazuje crtež&#10;&#10;Opis je automatski generiran">
            <a:extLst>
              <a:ext uri="{FF2B5EF4-FFF2-40B4-BE49-F238E27FC236}">
                <a16:creationId xmlns:a16="http://schemas.microsoft.com/office/drawing/2014/main" id="{0D8FDA60-C020-41B6-8DF6-910E1912E3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149" y="1585079"/>
            <a:ext cx="1619199" cy="2087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05391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niOkvir 7">
            <a:extLst>
              <a:ext uri="{FF2B5EF4-FFF2-40B4-BE49-F238E27FC236}">
                <a16:creationId xmlns:a16="http://schemas.microsoft.com/office/drawing/2014/main" id="{27F7328E-F6F0-411C-A920-B662C26D4350}"/>
              </a:ext>
            </a:extLst>
          </p:cNvPr>
          <p:cNvSpPr txBox="1"/>
          <p:nvPr/>
        </p:nvSpPr>
        <p:spPr>
          <a:xfrm>
            <a:off x="2362200" y="685800"/>
            <a:ext cx="4946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rgbClr val="FF0000"/>
                </a:solidFill>
              </a:rPr>
              <a:t>Odgovorno spolno ponašanje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A6CAAA86-7759-499D-9886-9B9F2232D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361697"/>
            <a:ext cx="4495800" cy="29960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kstniOkvir 12">
            <a:extLst>
              <a:ext uri="{FF2B5EF4-FFF2-40B4-BE49-F238E27FC236}">
                <a16:creationId xmlns:a16="http://schemas.microsoft.com/office/drawing/2014/main" id="{FD4583AD-DD26-4EF6-9B99-EFDFB3A27ECA}"/>
              </a:ext>
            </a:extLst>
          </p:cNvPr>
          <p:cNvSpPr txBox="1"/>
          <p:nvPr/>
        </p:nvSpPr>
        <p:spPr>
          <a:xfrm>
            <a:off x="1676400" y="4724400"/>
            <a:ext cx="579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dirty="0"/>
              <a:t>upuštanje u spolne odnose zahtijeva zrelost i sposobnost nošenja sa svim mogućim posljedicama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dirty="0"/>
              <a:t>dobro poznavanje partnera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dirty="0"/>
              <a:t>u spolni odnos treba stupiti samovoljno </a:t>
            </a:r>
          </a:p>
        </p:txBody>
      </p:sp>
    </p:spTree>
    <p:extLst>
      <p:ext uri="{BB962C8B-B14F-4D97-AF65-F5344CB8AC3E}">
        <p14:creationId xmlns:p14="http://schemas.microsoft.com/office/powerpoint/2010/main" val="29904509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>
            <a:extLst>
              <a:ext uri="{FF2B5EF4-FFF2-40B4-BE49-F238E27FC236}">
                <a16:creationId xmlns:a16="http://schemas.microsoft.com/office/drawing/2014/main" id="{60BA2BA1-C0D8-4B03-B39A-D50DC92E9B50}"/>
              </a:ext>
            </a:extLst>
          </p:cNvPr>
          <p:cNvSpPr/>
          <p:nvPr/>
        </p:nvSpPr>
        <p:spPr>
          <a:xfrm>
            <a:off x="4572000" y="1160857"/>
            <a:ext cx="4419600" cy="2514600"/>
          </a:xfrm>
          <a:prstGeom prst="ellipse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solidFill>
                  <a:schemeClr val="tx1"/>
                </a:solidFill>
              </a:rPr>
              <a:t>Mogući simptomi:</a:t>
            </a: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hr-HR" dirty="0">
                <a:solidFill>
                  <a:schemeClr val="tx1"/>
                </a:solidFill>
              </a:rPr>
              <a:t>svrbež</a:t>
            </a: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hr-HR" dirty="0">
                <a:solidFill>
                  <a:schemeClr val="tx1"/>
                </a:solidFill>
              </a:rPr>
              <a:t>crvenilo</a:t>
            </a: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hr-HR" dirty="0">
                <a:solidFill>
                  <a:schemeClr val="tx1"/>
                </a:solidFill>
              </a:rPr>
              <a:t>peckanje</a:t>
            </a: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hr-HR" dirty="0">
                <a:solidFill>
                  <a:schemeClr val="tx1"/>
                </a:solidFill>
              </a:rPr>
              <a:t>pojava bradavica/mjehurića</a:t>
            </a: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hr-HR" dirty="0">
                <a:solidFill>
                  <a:schemeClr val="tx1"/>
                </a:solidFill>
              </a:rPr>
              <a:t>pojava raka</a:t>
            </a: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hr-HR" dirty="0">
                <a:solidFill>
                  <a:schemeClr val="tx1"/>
                </a:solidFill>
              </a:rPr>
              <a:t>neplodnost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27F7328E-F6F0-411C-A920-B662C26D4350}"/>
              </a:ext>
            </a:extLst>
          </p:cNvPr>
          <p:cNvSpPr txBox="1"/>
          <p:nvPr/>
        </p:nvSpPr>
        <p:spPr>
          <a:xfrm>
            <a:off x="2362200" y="685800"/>
            <a:ext cx="4946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rgbClr val="FF0000"/>
                </a:solidFill>
              </a:rPr>
              <a:t>Odgovorno spolno ponašanje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FD4583AD-DD26-4EF6-9B99-EFDFB3A27ECA}"/>
              </a:ext>
            </a:extLst>
          </p:cNvPr>
          <p:cNvSpPr txBox="1"/>
          <p:nvPr/>
        </p:nvSpPr>
        <p:spPr>
          <a:xfrm>
            <a:off x="647700" y="1600200"/>
            <a:ext cx="55245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/>
              <a:t>UZROČNICI SPOLNO PRENOSIVIH BOLESTI:</a:t>
            </a:r>
          </a:p>
          <a:p>
            <a:endParaRPr lang="hr-HR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b="1" dirty="0">
                <a:solidFill>
                  <a:srgbClr val="FF0000"/>
                </a:solidFill>
              </a:rPr>
              <a:t>KANDIDA</a:t>
            </a:r>
            <a:r>
              <a:rPr lang="hr-HR" dirty="0"/>
              <a:t>- gljivična upala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b="1" dirty="0">
                <a:solidFill>
                  <a:srgbClr val="FF0000"/>
                </a:solidFill>
              </a:rPr>
              <a:t>KLAMIDIJA</a:t>
            </a:r>
            <a:r>
              <a:rPr lang="hr-HR" dirty="0"/>
              <a:t>-bakterija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b="1" dirty="0">
                <a:solidFill>
                  <a:srgbClr val="FF0000"/>
                </a:solidFill>
              </a:rPr>
              <a:t>HPV</a:t>
            </a:r>
            <a:r>
              <a:rPr lang="hr-HR" dirty="0"/>
              <a:t>- humani </a:t>
            </a:r>
            <a:r>
              <a:rPr lang="hr-HR" dirty="0" err="1"/>
              <a:t>papiloma</a:t>
            </a:r>
            <a:r>
              <a:rPr lang="hr-HR" dirty="0"/>
              <a:t> virus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b="1" dirty="0">
                <a:solidFill>
                  <a:srgbClr val="FF0000"/>
                </a:solidFill>
              </a:rPr>
              <a:t>GENITALNI HERPES- </a:t>
            </a:r>
            <a:r>
              <a:rPr lang="hr-HR" dirty="0"/>
              <a:t>virus</a:t>
            </a:r>
          </a:p>
          <a:p>
            <a:endParaRPr lang="hr-HR" dirty="0"/>
          </a:p>
        </p:txBody>
      </p:sp>
      <p:sp>
        <p:nvSpPr>
          <p:cNvPr id="3" name="Pravokutnik: zaobljeni kutovi 2">
            <a:extLst>
              <a:ext uri="{FF2B5EF4-FFF2-40B4-BE49-F238E27FC236}">
                <a16:creationId xmlns:a16="http://schemas.microsoft.com/office/drawing/2014/main" id="{7E77E53E-0C16-421F-8BFC-A1EF961C03E3}"/>
              </a:ext>
            </a:extLst>
          </p:cNvPr>
          <p:cNvSpPr/>
          <p:nvPr/>
        </p:nvSpPr>
        <p:spPr>
          <a:xfrm>
            <a:off x="244508" y="3675457"/>
            <a:ext cx="4232242" cy="2133600"/>
          </a:xfrm>
          <a:prstGeom prst="roundRect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solidFill>
                  <a:schemeClr val="tx1"/>
                </a:solidFill>
              </a:rPr>
              <a:t>Mogućnost zaraze:</a:t>
            </a:r>
          </a:p>
          <a:p>
            <a:pPr algn="ctr"/>
            <a:endParaRPr lang="hr-HR" b="1" dirty="0">
              <a:solidFill>
                <a:schemeClr val="tx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hr-HR" dirty="0">
                <a:solidFill>
                  <a:schemeClr val="tx1"/>
                </a:solidFill>
              </a:rPr>
              <a:t>spolni odnos bez primjerene zaštite</a:t>
            </a: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hr-HR" dirty="0">
                <a:solidFill>
                  <a:schemeClr val="tx1"/>
                </a:solidFill>
              </a:rPr>
              <a:t>rani spolni odnos</a:t>
            </a: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hr-HR" dirty="0">
                <a:solidFill>
                  <a:schemeClr val="tx1"/>
                </a:solidFill>
              </a:rPr>
              <a:t>često mijenjanje partnera</a:t>
            </a:r>
          </a:p>
        </p:txBody>
      </p:sp>
      <p:pic>
        <p:nvPicPr>
          <p:cNvPr id="12" name="Slika 11" descr="Slika na kojoj se prikazuje hrana, stol, torta, trava&#10;&#10;Opis je automatski generiran">
            <a:extLst>
              <a:ext uri="{FF2B5EF4-FFF2-40B4-BE49-F238E27FC236}">
                <a16:creationId xmlns:a16="http://schemas.microsoft.com/office/drawing/2014/main" id="{D5085FAE-FEA2-4FFC-B0C6-2FECE3219D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2" y="3581400"/>
            <a:ext cx="2819400" cy="2819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819625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stol, na zatvorenom, hrana, želatina&#10;&#10;Opis je automatski generiran">
            <a:extLst>
              <a:ext uri="{FF2B5EF4-FFF2-40B4-BE49-F238E27FC236}">
                <a16:creationId xmlns:a16="http://schemas.microsoft.com/office/drawing/2014/main" id="{D5686FA5-2365-4A91-8AA8-5690FF4FDE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675256"/>
            <a:ext cx="2301711" cy="17191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0586BA4E-1EEB-4442-B281-97AE4186D0B7}"/>
              </a:ext>
            </a:extLst>
          </p:cNvPr>
          <p:cNvSpPr txBox="1"/>
          <p:nvPr/>
        </p:nvSpPr>
        <p:spPr>
          <a:xfrm>
            <a:off x="2362200" y="685800"/>
            <a:ext cx="4946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rgbClr val="FF0000"/>
                </a:solidFill>
              </a:rPr>
              <a:t>Odgovorno spolno ponašanje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71DAAD39-D08C-435A-ADB4-B7865C7A1C23}"/>
              </a:ext>
            </a:extLst>
          </p:cNvPr>
          <p:cNvSpPr txBox="1"/>
          <p:nvPr/>
        </p:nvSpPr>
        <p:spPr>
          <a:xfrm>
            <a:off x="1066800" y="3657600"/>
            <a:ext cx="8229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/>
              <a:t>SREDSTVA ZAŠTITE:</a:t>
            </a:r>
          </a:p>
          <a:p>
            <a:endParaRPr lang="hr-HR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b="1" dirty="0">
                <a:solidFill>
                  <a:srgbClr val="FF0000"/>
                </a:solidFill>
              </a:rPr>
              <a:t>KONDOM</a:t>
            </a:r>
            <a:r>
              <a:rPr lang="hr-HR" dirty="0"/>
              <a:t>-štiti od spolno prenosivih bolesti i kao sredstvo kontracepcije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b="1" dirty="0">
                <a:solidFill>
                  <a:srgbClr val="FF0000"/>
                </a:solidFill>
              </a:rPr>
              <a:t>KONTRACEPCIJSKE TABLETE</a:t>
            </a:r>
            <a:r>
              <a:rPr lang="hr-HR" dirty="0"/>
              <a:t>-hormonalnim putom sprječavaju ovulaciju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b="1" dirty="0">
                <a:solidFill>
                  <a:srgbClr val="FF0000"/>
                </a:solidFill>
              </a:rPr>
              <a:t>APSTINENCIJA</a:t>
            </a:r>
            <a:r>
              <a:rPr lang="hr-HR" dirty="0"/>
              <a:t>- suzdržavanje/izbjegavanje stupanja u spolne odnose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b="1" dirty="0">
                <a:solidFill>
                  <a:srgbClr val="FF0000"/>
                </a:solidFill>
              </a:rPr>
              <a:t>PRIRODNA METODA- </a:t>
            </a:r>
            <a:r>
              <a:rPr lang="hr-HR" dirty="0"/>
              <a:t>praćenje temperature rodnice ili vaginalne sluzi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hr-HR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BF14D5A7-6716-4DA3-9850-35505D909D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8635">
            <a:off x="4265408" y="1621894"/>
            <a:ext cx="3890047" cy="2055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38B853AE-58FB-4599-BCA1-C7901F56A311}"/>
              </a:ext>
            </a:extLst>
          </p:cNvPr>
          <p:cNvSpPr txBox="1"/>
          <p:nvPr/>
        </p:nvSpPr>
        <p:spPr>
          <a:xfrm>
            <a:off x="1524000" y="5517982"/>
            <a:ext cx="6324600" cy="92333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chemeClr val="bg1"/>
                </a:solidFill>
              </a:rPr>
              <a:t>U </a:t>
            </a:r>
            <a:r>
              <a:rPr lang="hr-HR" dirty="0" err="1">
                <a:solidFill>
                  <a:schemeClr val="bg1"/>
                </a:solidFill>
              </a:rPr>
              <a:t>udžb</a:t>
            </a:r>
            <a:r>
              <a:rPr lang="hr-HR" dirty="0">
                <a:solidFill>
                  <a:schemeClr val="bg1"/>
                </a:solidFill>
              </a:rPr>
              <a:t>. na str.49. saznaj:</a:t>
            </a:r>
          </a:p>
          <a:p>
            <a:pPr algn="ctr"/>
            <a:r>
              <a:rPr lang="hr-HR" dirty="0">
                <a:solidFill>
                  <a:schemeClr val="bg1"/>
                </a:solidFill>
              </a:rPr>
              <a:t>Na koji način spolno aktivna osoba treba voditi računa o svome spolnom zdravlju?</a:t>
            </a:r>
          </a:p>
        </p:txBody>
      </p:sp>
    </p:spTree>
    <p:extLst>
      <p:ext uri="{BB962C8B-B14F-4D97-AF65-F5344CB8AC3E}">
        <p14:creationId xmlns:p14="http://schemas.microsoft.com/office/powerpoint/2010/main" val="28879627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vijezda: 10 krakova 4">
            <a:extLst>
              <a:ext uri="{FF2B5EF4-FFF2-40B4-BE49-F238E27FC236}">
                <a16:creationId xmlns:a16="http://schemas.microsoft.com/office/drawing/2014/main" id="{B5BE1689-08F6-477D-A706-7E10E5FBFADD}"/>
              </a:ext>
            </a:extLst>
          </p:cNvPr>
          <p:cNvSpPr/>
          <p:nvPr/>
        </p:nvSpPr>
        <p:spPr>
          <a:xfrm>
            <a:off x="7416716" y="670313"/>
            <a:ext cx="1727284" cy="1676400"/>
          </a:xfrm>
          <a:prstGeom prst="star10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FC5B2C71-0A8B-4E34-B426-E5390DD77756}"/>
              </a:ext>
            </a:extLst>
          </p:cNvPr>
          <p:cNvSpPr txBox="1"/>
          <p:nvPr/>
        </p:nvSpPr>
        <p:spPr>
          <a:xfrm>
            <a:off x="228600" y="609600"/>
            <a:ext cx="2057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Zapišimo!</a:t>
            </a:r>
          </a:p>
        </p:txBody>
      </p:sp>
      <p:pic>
        <p:nvPicPr>
          <p:cNvPr id="4" name="Picture 2" descr="animated-writer-image-0028">
            <a:extLst>
              <a:ext uri="{FF2B5EF4-FFF2-40B4-BE49-F238E27FC236}">
                <a16:creationId xmlns:a16="http://schemas.microsoft.com/office/drawing/2014/main" id="{0333F117-C192-482F-9E42-7388801ADB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075" y="823309"/>
            <a:ext cx="1259276" cy="125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E9812745-1D61-4B31-980B-5B6542E00960}"/>
              </a:ext>
            </a:extLst>
          </p:cNvPr>
          <p:cNvSpPr txBox="1"/>
          <p:nvPr/>
        </p:nvSpPr>
        <p:spPr>
          <a:xfrm>
            <a:off x="2438400" y="872721"/>
            <a:ext cx="3810000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hr-HR" sz="2400" b="1" dirty="0"/>
              <a:t>Odgovorno spolno ponašanje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F3B28140-6A75-440F-9CBA-A5D7C87240A7}"/>
              </a:ext>
            </a:extLst>
          </p:cNvPr>
          <p:cNvSpPr txBox="1"/>
          <p:nvPr/>
        </p:nvSpPr>
        <p:spPr>
          <a:xfrm>
            <a:off x="838200" y="2082585"/>
            <a:ext cx="6248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upuštanje u spolne odnose zahtijeva zrelost i sposobnost nošenja sa svim mogućim posljedicama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dobro poznavanje partnera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 spolni odnos treba stupiti samovoljno 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40DA8650-2C6C-49B3-9C17-CED507186ACC}"/>
              </a:ext>
            </a:extLst>
          </p:cNvPr>
          <p:cNvSpPr txBox="1"/>
          <p:nvPr/>
        </p:nvSpPr>
        <p:spPr>
          <a:xfrm>
            <a:off x="804421" y="3438427"/>
            <a:ext cx="55245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/>
              <a:t>UZROČNICI SPOLNO PRENOSIVIH BOLESTI:</a:t>
            </a:r>
          </a:p>
          <a:p>
            <a:endParaRPr lang="hr-HR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b="1" dirty="0">
                <a:solidFill>
                  <a:srgbClr val="FF0000"/>
                </a:solidFill>
              </a:rPr>
              <a:t>KANDIDA</a:t>
            </a:r>
            <a:r>
              <a:rPr lang="hr-HR" dirty="0"/>
              <a:t>- gljivična upala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b="1" dirty="0">
                <a:solidFill>
                  <a:srgbClr val="FF0000"/>
                </a:solidFill>
              </a:rPr>
              <a:t>KLAMIDIJA</a:t>
            </a:r>
            <a:r>
              <a:rPr lang="hr-HR" dirty="0"/>
              <a:t>-bakterija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b="1" dirty="0">
                <a:solidFill>
                  <a:srgbClr val="FF0000"/>
                </a:solidFill>
              </a:rPr>
              <a:t>HPV</a:t>
            </a:r>
            <a:r>
              <a:rPr lang="hr-HR" dirty="0"/>
              <a:t>- humani </a:t>
            </a:r>
            <a:r>
              <a:rPr lang="hr-HR" dirty="0" err="1"/>
              <a:t>papiloma</a:t>
            </a:r>
            <a:r>
              <a:rPr lang="hr-HR" dirty="0"/>
              <a:t> virus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b="1" dirty="0">
                <a:solidFill>
                  <a:srgbClr val="FF0000"/>
                </a:solidFill>
              </a:rPr>
              <a:t>GENITALNI HERPES- </a:t>
            </a:r>
            <a:r>
              <a:rPr lang="hr-HR" dirty="0"/>
              <a:t>virus</a:t>
            </a:r>
          </a:p>
          <a:p>
            <a:endParaRPr lang="hr-HR" dirty="0"/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431723D4-4C34-40F9-ACAB-E20A3A4B1BAE}"/>
              </a:ext>
            </a:extLst>
          </p:cNvPr>
          <p:cNvSpPr txBox="1"/>
          <p:nvPr/>
        </p:nvSpPr>
        <p:spPr>
          <a:xfrm>
            <a:off x="5481775" y="3476949"/>
            <a:ext cx="32096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/>
              <a:t>SREDSTVA ZAŠTITE:</a:t>
            </a:r>
          </a:p>
          <a:p>
            <a:endParaRPr lang="hr-HR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b="1" dirty="0">
                <a:solidFill>
                  <a:srgbClr val="FF0000"/>
                </a:solidFill>
              </a:rPr>
              <a:t>KONDOM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b="1" dirty="0">
                <a:solidFill>
                  <a:srgbClr val="FF0000"/>
                </a:solidFill>
              </a:rPr>
              <a:t>KONTRACEPCIJSKE TABLETE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b="1" dirty="0">
                <a:solidFill>
                  <a:srgbClr val="FF0000"/>
                </a:solidFill>
              </a:rPr>
              <a:t>APSTINENCIJA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b="1" dirty="0">
                <a:solidFill>
                  <a:srgbClr val="FF0000"/>
                </a:solidFill>
              </a:rPr>
              <a:t>PRIRODNA METODA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368281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FC130FB2-C992-4F5A-A2B5-9F4769E811E6}"/>
              </a:ext>
            </a:extLst>
          </p:cNvPr>
          <p:cNvSpPr txBox="1"/>
          <p:nvPr/>
        </p:nvSpPr>
        <p:spPr>
          <a:xfrm>
            <a:off x="304800" y="6858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Ponavljanje!</a:t>
            </a:r>
          </a:p>
        </p:txBody>
      </p:sp>
      <p:graphicFrame>
        <p:nvGraphicFramePr>
          <p:cNvPr id="3" name="Dijagram 2">
            <a:extLst>
              <a:ext uri="{FF2B5EF4-FFF2-40B4-BE49-F238E27FC236}">
                <a16:creationId xmlns:a16="http://schemas.microsoft.com/office/drawing/2014/main" id="{0EDF0416-66C9-4D22-AD0E-A5DD996FCF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5720809"/>
              </p:ext>
            </p:extLst>
          </p:nvPr>
        </p:nvGraphicFramePr>
        <p:xfrm>
          <a:off x="304800" y="381000"/>
          <a:ext cx="86106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Elipsa 3">
            <a:extLst>
              <a:ext uri="{FF2B5EF4-FFF2-40B4-BE49-F238E27FC236}">
                <a16:creationId xmlns:a16="http://schemas.microsoft.com/office/drawing/2014/main" id="{95E6AFC9-143E-4C80-B934-3AE2EFEFFAFA}"/>
              </a:ext>
            </a:extLst>
          </p:cNvPr>
          <p:cNvSpPr/>
          <p:nvPr/>
        </p:nvSpPr>
        <p:spPr>
          <a:xfrm>
            <a:off x="3657600" y="381000"/>
            <a:ext cx="1905002" cy="1828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Elipsa 5">
            <a:extLst>
              <a:ext uri="{FF2B5EF4-FFF2-40B4-BE49-F238E27FC236}">
                <a16:creationId xmlns:a16="http://schemas.microsoft.com/office/drawing/2014/main" id="{D1634062-FD5C-4D7E-8CEB-51DAADACCC95}"/>
              </a:ext>
            </a:extLst>
          </p:cNvPr>
          <p:cNvSpPr/>
          <p:nvPr/>
        </p:nvSpPr>
        <p:spPr>
          <a:xfrm>
            <a:off x="2247901" y="4648200"/>
            <a:ext cx="1905002" cy="1828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8" name="Elipsa 7">
            <a:extLst>
              <a:ext uri="{FF2B5EF4-FFF2-40B4-BE49-F238E27FC236}">
                <a16:creationId xmlns:a16="http://schemas.microsoft.com/office/drawing/2014/main" id="{314C731A-97E3-4568-8726-6D1D2B1FF480}"/>
              </a:ext>
            </a:extLst>
          </p:cNvPr>
          <p:cNvSpPr/>
          <p:nvPr/>
        </p:nvSpPr>
        <p:spPr>
          <a:xfrm>
            <a:off x="5105400" y="4648200"/>
            <a:ext cx="1905002" cy="1828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0" name="Elipsa 9">
            <a:extLst>
              <a:ext uri="{FF2B5EF4-FFF2-40B4-BE49-F238E27FC236}">
                <a16:creationId xmlns:a16="http://schemas.microsoft.com/office/drawing/2014/main" id="{E1A9AAD9-30DB-4082-91F6-C61A7C4C8A79}"/>
              </a:ext>
            </a:extLst>
          </p:cNvPr>
          <p:cNvSpPr/>
          <p:nvPr/>
        </p:nvSpPr>
        <p:spPr>
          <a:xfrm>
            <a:off x="5867402" y="1981200"/>
            <a:ext cx="1905002" cy="1828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Elipsa 11">
            <a:extLst>
              <a:ext uri="{FF2B5EF4-FFF2-40B4-BE49-F238E27FC236}">
                <a16:creationId xmlns:a16="http://schemas.microsoft.com/office/drawing/2014/main" id="{BB51ED0B-9A3D-47A8-842D-3FB0E66F9075}"/>
              </a:ext>
            </a:extLst>
          </p:cNvPr>
          <p:cNvSpPr/>
          <p:nvPr/>
        </p:nvSpPr>
        <p:spPr>
          <a:xfrm>
            <a:off x="1447798" y="1981200"/>
            <a:ext cx="1905002" cy="1828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6172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E8617970-FD96-481D-836B-CF7CBEF87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355968"/>
            <a:ext cx="4800600" cy="2862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63A24F98-3905-41DA-BCE4-CF4F0F16B12D}"/>
              </a:ext>
            </a:extLst>
          </p:cNvPr>
          <p:cNvSpPr txBox="1"/>
          <p:nvPr/>
        </p:nvSpPr>
        <p:spPr>
          <a:xfrm>
            <a:off x="2705100" y="707398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solidFill>
                  <a:srgbClr val="FF0000"/>
                </a:solidFill>
              </a:rPr>
              <a:t>Muški spolni sustav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EE762076-3E69-4A73-BB4B-B93F0B8983A1}"/>
              </a:ext>
            </a:extLst>
          </p:cNvPr>
          <p:cNvSpPr txBox="1"/>
          <p:nvPr/>
        </p:nvSpPr>
        <p:spPr>
          <a:xfrm>
            <a:off x="685800" y="4343400"/>
            <a:ext cx="8153400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sz="1600" b="1" dirty="0">
                <a:solidFill>
                  <a:srgbClr val="FF0000"/>
                </a:solidFill>
              </a:rPr>
              <a:t>SJEMENICI</a:t>
            </a:r>
            <a:r>
              <a:rPr lang="hr-HR" sz="1600" dirty="0"/>
              <a:t>- parne spolne žlijezde, izlučuju hormon testosteron, stvaraju muške spolne stanice spermije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sz="1600" b="1" dirty="0">
                <a:solidFill>
                  <a:srgbClr val="FF0000"/>
                </a:solidFill>
              </a:rPr>
              <a:t>MOŠNJA</a:t>
            </a:r>
            <a:r>
              <a:rPr lang="hr-HR" sz="1600" dirty="0"/>
              <a:t>- kožni nabor u kojem su smješteni sjemenici, osigurava im nižu temperaturu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sz="1600" b="1" dirty="0">
                <a:solidFill>
                  <a:srgbClr val="FF0000"/>
                </a:solidFill>
              </a:rPr>
              <a:t>PASJEMENIK</a:t>
            </a:r>
            <a:r>
              <a:rPr lang="hr-HR" sz="1600" dirty="0"/>
              <a:t>- služi za prihvat i dozrijevanje spermija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sz="1600" b="1" dirty="0">
                <a:solidFill>
                  <a:srgbClr val="FF0000"/>
                </a:solidFill>
              </a:rPr>
              <a:t>PROSTATA</a:t>
            </a:r>
            <a:r>
              <a:rPr lang="hr-HR" sz="1600" dirty="0"/>
              <a:t>- s sjemenu tekućinu luči kemijske tvari koje potiču kretanje spermija i neutralizaciju mokraćne kiseline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sz="1600" b="1" dirty="0">
                <a:solidFill>
                  <a:srgbClr val="FF0000"/>
                </a:solidFill>
              </a:rPr>
              <a:t>SJEMENI MJEHURIĆI</a:t>
            </a:r>
            <a:r>
              <a:rPr lang="hr-HR" sz="1600" dirty="0"/>
              <a:t>-izlučuju šećere i bjelančevine koji spermijima služe kao hrana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sz="1600" b="1" dirty="0">
                <a:solidFill>
                  <a:srgbClr val="FF0000"/>
                </a:solidFill>
              </a:rPr>
              <a:t>SPOLNI UD- </a:t>
            </a:r>
            <a:r>
              <a:rPr lang="hr-HR" sz="1600" dirty="0"/>
              <a:t>građen od mišića, spužvastog tkiva, opskrbljen krvnim žilama i živcima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E91FEC29-A1E7-4512-91C7-93C559BB9F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71" y="1355968"/>
            <a:ext cx="8579829" cy="5115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632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vijezda: 10 krakova 4">
            <a:extLst>
              <a:ext uri="{FF2B5EF4-FFF2-40B4-BE49-F238E27FC236}">
                <a16:creationId xmlns:a16="http://schemas.microsoft.com/office/drawing/2014/main" id="{B5BE1689-08F6-477D-A706-7E10E5FBFADD}"/>
              </a:ext>
            </a:extLst>
          </p:cNvPr>
          <p:cNvSpPr/>
          <p:nvPr/>
        </p:nvSpPr>
        <p:spPr>
          <a:xfrm>
            <a:off x="6535138" y="3141432"/>
            <a:ext cx="2057400" cy="2035438"/>
          </a:xfrm>
          <a:prstGeom prst="star10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FC5B2C71-0A8B-4E34-B426-E5390DD77756}"/>
              </a:ext>
            </a:extLst>
          </p:cNvPr>
          <p:cNvSpPr txBox="1"/>
          <p:nvPr/>
        </p:nvSpPr>
        <p:spPr>
          <a:xfrm>
            <a:off x="228600" y="609600"/>
            <a:ext cx="2057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Zapišimo!</a:t>
            </a:r>
          </a:p>
        </p:txBody>
      </p:sp>
      <p:pic>
        <p:nvPicPr>
          <p:cNvPr id="4" name="Picture 2" descr="animated-writer-image-0028">
            <a:extLst>
              <a:ext uri="{FF2B5EF4-FFF2-40B4-BE49-F238E27FC236}">
                <a16:creationId xmlns:a16="http://schemas.microsoft.com/office/drawing/2014/main" id="{0333F117-C192-482F-9E42-7388801ADB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581400"/>
            <a:ext cx="1259276" cy="125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77297CB2-0E3D-4320-98DE-6349D2DCCDDD}"/>
              </a:ext>
            </a:extLst>
          </p:cNvPr>
          <p:cNvSpPr txBox="1"/>
          <p:nvPr/>
        </p:nvSpPr>
        <p:spPr>
          <a:xfrm>
            <a:off x="2286000" y="1029974"/>
            <a:ext cx="4953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hr-HR" sz="2400" b="1" dirty="0"/>
              <a:t>Spolna zrelost i muški spolni sustav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C52A1B9D-1966-475B-9FDB-550CED22DBBB}"/>
              </a:ext>
            </a:extLst>
          </p:cNvPr>
          <p:cNvSpPr txBox="1"/>
          <p:nvPr/>
        </p:nvSpPr>
        <p:spPr>
          <a:xfrm>
            <a:off x="876300" y="1743670"/>
            <a:ext cx="7848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PUBERTET</a:t>
            </a:r>
            <a:r>
              <a:rPr lang="hr-HR" b="1" dirty="0"/>
              <a:t>-</a:t>
            </a:r>
            <a:r>
              <a:rPr lang="hr-HR" dirty="0"/>
              <a:t> razdoblje intenzivnog </a:t>
            </a:r>
            <a:r>
              <a:rPr lang="hr-HR" b="1" dirty="0"/>
              <a:t>rasta</a:t>
            </a:r>
            <a:r>
              <a:rPr lang="hr-HR" dirty="0"/>
              <a:t> i </a:t>
            </a:r>
            <a:r>
              <a:rPr lang="hr-HR" b="1" dirty="0"/>
              <a:t>razvoja</a:t>
            </a:r>
            <a:r>
              <a:rPr lang="hr-HR" dirty="0"/>
              <a:t>, </a:t>
            </a:r>
            <a:r>
              <a:rPr lang="hr-HR" b="1" dirty="0"/>
              <a:t>sazrijevanje</a:t>
            </a:r>
            <a:r>
              <a:rPr lang="hr-HR" dirty="0"/>
              <a:t> spolnih organa</a:t>
            </a:r>
          </a:p>
          <a:p>
            <a:endParaRPr lang="hr-HR" dirty="0"/>
          </a:p>
          <a:p>
            <a:r>
              <a:rPr lang="hr-HR" b="1" dirty="0">
                <a:solidFill>
                  <a:srgbClr val="FF0000"/>
                </a:solidFill>
              </a:rPr>
              <a:t>HIPOFIZA</a:t>
            </a:r>
            <a:r>
              <a:rPr lang="hr-HR" b="1" dirty="0"/>
              <a:t>-</a:t>
            </a:r>
            <a:r>
              <a:rPr lang="hr-HR" dirty="0"/>
              <a:t> žlijezda koja potiče spolne žlijezde na stvaranje spolnih hormona</a:t>
            </a:r>
          </a:p>
          <a:p>
            <a:endParaRPr lang="hr-HR" dirty="0"/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8F8AE145-8398-421D-8870-5EFC08905C98}"/>
              </a:ext>
            </a:extLst>
          </p:cNvPr>
          <p:cNvSpPr txBox="1"/>
          <p:nvPr/>
        </p:nvSpPr>
        <p:spPr>
          <a:xfrm>
            <a:off x="3124201" y="3114767"/>
            <a:ext cx="2286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u="sng" dirty="0">
                <a:solidFill>
                  <a:srgbClr val="FF0000"/>
                </a:solidFill>
              </a:rPr>
              <a:t>MUŠKI SPOLNI ORGANI</a:t>
            </a:r>
          </a:p>
          <a:p>
            <a:pPr algn="ctr"/>
            <a:endParaRPr lang="hr-HR" sz="1600" b="1" dirty="0">
              <a:solidFill>
                <a:srgbClr val="FF0000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hr-HR" sz="1600" b="1" dirty="0"/>
              <a:t>SJEMENICI</a:t>
            </a: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hr-HR" sz="1600" b="1" dirty="0"/>
              <a:t>PASJEMENIK</a:t>
            </a: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hr-HR" sz="1600" b="1" dirty="0"/>
              <a:t>MOŠNJA</a:t>
            </a: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hr-HR" sz="1600" b="1" dirty="0"/>
              <a:t>PROSTATA</a:t>
            </a: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hr-HR" sz="1600" b="1" dirty="0"/>
              <a:t>SJEMENI MJEHURIĆI</a:t>
            </a: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hr-HR" sz="1600" b="1" dirty="0"/>
              <a:t>SPOLNI UD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2597853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niOkvir 4">
            <a:extLst>
              <a:ext uri="{FF2B5EF4-FFF2-40B4-BE49-F238E27FC236}">
                <a16:creationId xmlns:a16="http://schemas.microsoft.com/office/drawing/2014/main" id="{3AD5C74B-FB84-4681-B7E1-4099BF61C463}"/>
              </a:ext>
            </a:extLst>
          </p:cNvPr>
          <p:cNvSpPr txBox="1"/>
          <p:nvPr/>
        </p:nvSpPr>
        <p:spPr>
          <a:xfrm>
            <a:off x="2705099" y="773306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solidFill>
                  <a:srgbClr val="FF0000"/>
                </a:solidFill>
              </a:rPr>
              <a:t>Ženski spolni sustav</a:t>
            </a:r>
          </a:p>
        </p:txBody>
      </p:sp>
      <p:pic>
        <p:nvPicPr>
          <p:cNvPr id="7" name="Slika 6" descr="Slika na kojoj se prikazuje hrana&#10;&#10;Opis je automatski generiran">
            <a:extLst>
              <a:ext uri="{FF2B5EF4-FFF2-40B4-BE49-F238E27FC236}">
                <a16:creationId xmlns:a16="http://schemas.microsoft.com/office/drawing/2014/main" id="{96B9B8CB-2004-40A6-AD11-2AD5D40E6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905000"/>
            <a:ext cx="4154739" cy="3140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15E42A4F-5166-400A-A9C9-69DA3607079F}"/>
              </a:ext>
            </a:extLst>
          </p:cNvPr>
          <p:cNvSpPr txBox="1"/>
          <p:nvPr/>
        </p:nvSpPr>
        <p:spPr>
          <a:xfrm>
            <a:off x="304800" y="1524000"/>
            <a:ext cx="4419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dirty="0"/>
              <a:t>smješteni i zaštićeni unutar trupa u zdjelici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b="1" dirty="0">
                <a:solidFill>
                  <a:srgbClr val="FF0000"/>
                </a:solidFill>
              </a:rPr>
              <a:t>JAJNICI</a:t>
            </a:r>
            <a:r>
              <a:rPr lang="hr-HR" dirty="0"/>
              <a:t>- parne spolne žlijezde, čuvaju jajne stanice u različitim stupnjevima razvoja, izlučuju </a:t>
            </a:r>
            <a:r>
              <a:rPr lang="hr-HR" dirty="0" err="1"/>
              <a:t>žrnske</a:t>
            </a:r>
            <a:r>
              <a:rPr lang="hr-HR" dirty="0"/>
              <a:t> spolne hormone estrogen i progesteron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b="1" dirty="0">
                <a:solidFill>
                  <a:srgbClr val="FF0000"/>
                </a:solidFill>
              </a:rPr>
              <a:t>JAJOVODI</a:t>
            </a:r>
            <a:r>
              <a:rPr lang="hr-HR" dirty="0"/>
              <a:t>- parni, cjevasti, mišićni organi, </a:t>
            </a:r>
            <a:r>
              <a:rPr lang="hr-HR" dirty="0" err="1"/>
              <a:t>trepetljikavim</a:t>
            </a:r>
            <a:r>
              <a:rPr lang="hr-HR" dirty="0"/>
              <a:t> nastavcima hvataju zrele jajne stanice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b="1" dirty="0">
                <a:solidFill>
                  <a:srgbClr val="FF0000"/>
                </a:solidFill>
              </a:rPr>
              <a:t>MATERNICA</a:t>
            </a:r>
            <a:r>
              <a:rPr lang="hr-HR" dirty="0"/>
              <a:t>- prihvaća, hrani i štiti plod za vrijeme trudnoće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b="1" dirty="0">
                <a:solidFill>
                  <a:srgbClr val="FF0000"/>
                </a:solidFill>
              </a:rPr>
              <a:t>RODNICA</a:t>
            </a:r>
            <a:r>
              <a:rPr lang="hr-HR" dirty="0"/>
              <a:t>- služi za spolni odnos, porod, kanal je kojim menstruacijska krv izlazi iz tijela </a:t>
            </a: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42104A29-77E0-4455-A33D-F205970057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0" y="1612401"/>
            <a:ext cx="8922957" cy="4862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430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>
            <a:extLst>
              <a:ext uri="{FF2B5EF4-FFF2-40B4-BE49-F238E27FC236}">
                <a16:creationId xmlns:a16="http://schemas.microsoft.com/office/drawing/2014/main" id="{9D8001FD-C5AF-4C54-BE70-D558D8D3DDA5}"/>
              </a:ext>
            </a:extLst>
          </p:cNvPr>
          <p:cNvSpPr txBox="1"/>
          <p:nvPr/>
        </p:nvSpPr>
        <p:spPr>
          <a:xfrm>
            <a:off x="533400" y="1295400"/>
            <a:ext cx="82296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OVULACIJA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pojava izbacivanja zrele jajne stanice iz jajnika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KLIMAKTERIJ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razdoblje žene kad prestaje redovito sazrijevanje jajne stanice (45.-50.god.)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MENOPAUZA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razdoblje žene kada jajnici u potpunosti izgube sposobnost razvijanja jajnih stanica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1796168F-B9F0-4A62-B686-99DE2A48E1DE}"/>
              </a:ext>
            </a:extLst>
          </p:cNvPr>
          <p:cNvSpPr txBox="1"/>
          <p:nvPr/>
        </p:nvSpPr>
        <p:spPr>
          <a:xfrm>
            <a:off x="2857500" y="640027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solidFill>
                  <a:srgbClr val="FF0000"/>
                </a:solidFill>
              </a:rPr>
              <a:t>Ženski spolni sustav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BFD142D4-8DC3-49F2-9FE3-CC1D86D0B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328" y="2772727"/>
            <a:ext cx="5066272" cy="34452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51347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>
            <a:extLst>
              <a:ext uri="{FF2B5EF4-FFF2-40B4-BE49-F238E27FC236}">
                <a16:creationId xmlns:a16="http://schemas.microsoft.com/office/drawing/2014/main" id="{9D8001FD-C5AF-4C54-BE70-D558D8D3DDA5}"/>
              </a:ext>
            </a:extLst>
          </p:cNvPr>
          <p:cNvSpPr txBox="1"/>
          <p:nvPr/>
        </p:nvSpPr>
        <p:spPr>
          <a:xfrm>
            <a:off x="3844636" y="1567212"/>
            <a:ext cx="928728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2000" b="1" dirty="0">
                <a:solidFill>
                  <a:prstClr val="black"/>
                </a:solidFill>
                <a:latin typeface="Calibri"/>
              </a:rPr>
              <a:t>JAJNIK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1796168F-B9F0-4A62-B686-99DE2A48E1DE}"/>
              </a:ext>
            </a:extLst>
          </p:cNvPr>
          <p:cNvSpPr txBox="1"/>
          <p:nvPr/>
        </p:nvSpPr>
        <p:spPr>
          <a:xfrm>
            <a:off x="2826328" y="734276"/>
            <a:ext cx="4946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rgbClr val="FF0000"/>
                </a:solidFill>
              </a:rPr>
              <a:t>Ženski spolni sustav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7EF1205E-3812-49F8-9FB0-ED2429CA18DB}"/>
              </a:ext>
            </a:extLst>
          </p:cNvPr>
          <p:cNvSpPr txBox="1"/>
          <p:nvPr/>
        </p:nvSpPr>
        <p:spPr>
          <a:xfrm>
            <a:off x="3200401" y="2355090"/>
            <a:ext cx="2577445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2000" b="1" dirty="0"/>
              <a:t>ZRELA JAJNA STANICA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1355BDB0-A608-43B3-88DB-33FF4883D3CF}"/>
              </a:ext>
            </a:extLst>
          </p:cNvPr>
          <p:cNvSpPr txBox="1"/>
          <p:nvPr/>
        </p:nvSpPr>
        <p:spPr>
          <a:xfrm>
            <a:off x="3844636" y="3103100"/>
            <a:ext cx="1219198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2000" b="1" dirty="0"/>
              <a:t>JAJOVOD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C4B27AA4-E172-4589-ABC6-C3698EF8E3E5}"/>
              </a:ext>
            </a:extLst>
          </p:cNvPr>
          <p:cNvSpPr txBox="1"/>
          <p:nvPr/>
        </p:nvSpPr>
        <p:spPr>
          <a:xfrm>
            <a:off x="5777846" y="5093593"/>
            <a:ext cx="1493556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2000" b="1" dirty="0">
                <a:solidFill>
                  <a:schemeClr val="bg1"/>
                </a:solidFill>
              </a:rPr>
              <a:t>MATERNICA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CA259BCD-4843-4934-B310-C63EBE2F1693}"/>
              </a:ext>
            </a:extLst>
          </p:cNvPr>
          <p:cNvSpPr txBox="1"/>
          <p:nvPr/>
        </p:nvSpPr>
        <p:spPr>
          <a:xfrm>
            <a:off x="4873304" y="3844646"/>
            <a:ext cx="103980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2000" b="1" dirty="0"/>
              <a:t>ZIGOTA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6AB77825-52C1-4A63-B320-42DF91666215}"/>
              </a:ext>
            </a:extLst>
          </p:cNvPr>
          <p:cNvSpPr txBox="1"/>
          <p:nvPr/>
        </p:nvSpPr>
        <p:spPr>
          <a:xfrm>
            <a:off x="5791200" y="3097293"/>
            <a:ext cx="1110436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2000" b="1" dirty="0"/>
              <a:t>SPERMIJ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707E33AA-46DC-4B0A-A330-DD9A6D97F91A}"/>
              </a:ext>
            </a:extLst>
          </p:cNvPr>
          <p:cNvSpPr txBox="1"/>
          <p:nvPr/>
        </p:nvSpPr>
        <p:spPr>
          <a:xfrm>
            <a:off x="5427090" y="4453219"/>
            <a:ext cx="1242086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2000" b="1" dirty="0"/>
              <a:t>ZAMETAK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947785E2-5975-4A16-9008-B80CE04987FB}"/>
              </a:ext>
            </a:extLst>
          </p:cNvPr>
          <p:cNvSpPr txBox="1"/>
          <p:nvPr/>
        </p:nvSpPr>
        <p:spPr>
          <a:xfrm>
            <a:off x="734407" y="3830331"/>
            <a:ext cx="3110229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/>
              <a:t>JAJNA STANICA PROPADA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ABD663E1-9F75-487A-B5E6-11B1466E2B24}"/>
              </a:ext>
            </a:extLst>
          </p:cNvPr>
          <p:cNvSpPr txBox="1"/>
          <p:nvPr/>
        </p:nvSpPr>
        <p:spPr>
          <a:xfrm>
            <a:off x="931761" y="4665738"/>
            <a:ext cx="271552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2000" b="1" dirty="0"/>
              <a:t>LJUŠTENJE MATERNICE</a:t>
            </a: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EB92276D-4B35-4576-9C19-2D85011E54F9}"/>
              </a:ext>
            </a:extLst>
          </p:cNvPr>
          <p:cNvSpPr txBox="1"/>
          <p:nvPr/>
        </p:nvSpPr>
        <p:spPr>
          <a:xfrm>
            <a:off x="756879" y="5405476"/>
            <a:ext cx="3281721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2000" b="1" dirty="0"/>
              <a:t>MENSTRUACIJA/MJESEČNICA</a:t>
            </a: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7DDCAC08-B6DB-4DDF-9A90-29018C4B8758}"/>
              </a:ext>
            </a:extLst>
          </p:cNvPr>
          <p:cNvSpPr txBox="1"/>
          <p:nvPr/>
        </p:nvSpPr>
        <p:spPr>
          <a:xfrm>
            <a:off x="6553200" y="5886510"/>
            <a:ext cx="814320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bg1"/>
                </a:solidFill>
              </a:rPr>
              <a:t>PLOD</a:t>
            </a:r>
          </a:p>
        </p:txBody>
      </p:sp>
      <p:sp>
        <p:nvSpPr>
          <p:cNvPr id="19" name="Strelica: prema dolje 18">
            <a:extLst>
              <a:ext uri="{FF2B5EF4-FFF2-40B4-BE49-F238E27FC236}">
                <a16:creationId xmlns:a16="http://schemas.microsoft.com/office/drawing/2014/main" id="{DE015B37-320B-4BB0-9CE6-9E0CF72111E4}"/>
              </a:ext>
            </a:extLst>
          </p:cNvPr>
          <p:cNvSpPr/>
          <p:nvPr/>
        </p:nvSpPr>
        <p:spPr>
          <a:xfrm>
            <a:off x="4191000" y="2032262"/>
            <a:ext cx="228600" cy="25782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1" name="Strelica: prema dolje 20">
            <a:extLst>
              <a:ext uri="{FF2B5EF4-FFF2-40B4-BE49-F238E27FC236}">
                <a16:creationId xmlns:a16="http://schemas.microsoft.com/office/drawing/2014/main" id="{69771424-F89C-47AF-BC79-AAD70CB9E91E}"/>
              </a:ext>
            </a:extLst>
          </p:cNvPr>
          <p:cNvSpPr/>
          <p:nvPr/>
        </p:nvSpPr>
        <p:spPr>
          <a:xfrm>
            <a:off x="3730336" y="3558447"/>
            <a:ext cx="228600" cy="25782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3" name="Strelica: prema dolje 22">
            <a:extLst>
              <a:ext uri="{FF2B5EF4-FFF2-40B4-BE49-F238E27FC236}">
                <a16:creationId xmlns:a16="http://schemas.microsoft.com/office/drawing/2014/main" id="{E2519B9C-7BEA-4C59-88DA-0877A446558D}"/>
              </a:ext>
            </a:extLst>
          </p:cNvPr>
          <p:cNvSpPr/>
          <p:nvPr/>
        </p:nvSpPr>
        <p:spPr>
          <a:xfrm>
            <a:off x="4949534" y="3558447"/>
            <a:ext cx="228600" cy="25782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5" name="Strelica: prema dolje 24">
            <a:extLst>
              <a:ext uri="{FF2B5EF4-FFF2-40B4-BE49-F238E27FC236}">
                <a16:creationId xmlns:a16="http://schemas.microsoft.com/office/drawing/2014/main" id="{61DB8EBB-E843-4FC1-AE9F-946FD7C16B89}"/>
              </a:ext>
            </a:extLst>
          </p:cNvPr>
          <p:cNvSpPr/>
          <p:nvPr/>
        </p:nvSpPr>
        <p:spPr>
          <a:xfrm>
            <a:off x="4339935" y="2830252"/>
            <a:ext cx="228600" cy="25782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7" name="Strelica: prema dolje 26">
            <a:extLst>
              <a:ext uri="{FF2B5EF4-FFF2-40B4-BE49-F238E27FC236}">
                <a16:creationId xmlns:a16="http://schemas.microsoft.com/office/drawing/2014/main" id="{89407EB3-0811-4153-A057-90D0E0D88454}"/>
              </a:ext>
            </a:extLst>
          </p:cNvPr>
          <p:cNvSpPr/>
          <p:nvPr/>
        </p:nvSpPr>
        <p:spPr>
          <a:xfrm>
            <a:off x="2169139" y="5147654"/>
            <a:ext cx="228600" cy="25782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9" name="Strelica: prema dolje 28">
            <a:extLst>
              <a:ext uri="{FF2B5EF4-FFF2-40B4-BE49-F238E27FC236}">
                <a16:creationId xmlns:a16="http://schemas.microsoft.com/office/drawing/2014/main" id="{156D2059-2BC5-4F71-8940-0633D43F4502}"/>
              </a:ext>
            </a:extLst>
          </p:cNvPr>
          <p:cNvSpPr/>
          <p:nvPr/>
        </p:nvSpPr>
        <p:spPr>
          <a:xfrm>
            <a:off x="2133072" y="4312247"/>
            <a:ext cx="228600" cy="25782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1" name="Strelica: prema dolje 30">
            <a:extLst>
              <a:ext uri="{FF2B5EF4-FFF2-40B4-BE49-F238E27FC236}">
                <a16:creationId xmlns:a16="http://schemas.microsoft.com/office/drawing/2014/main" id="{5E976A33-9EE9-4600-82E5-02EC48E328FF}"/>
              </a:ext>
            </a:extLst>
          </p:cNvPr>
          <p:cNvSpPr/>
          <p:nvPr/>
        </p:nvSpPr>
        <p:spPr>
          <a:xfrm>
            <a:off x="5698718" y="4803970"/>
            <a:ext cx="228600" cy="25782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3" name="Strelica: prema dolje 32">
            <a:extLst>
              <a:ext uri="{FF2B5EF4-FFF2-40B4-BE49-F238E27FC236}">
                <a16:creationId xmlns:a16="http://schemas.microsoft.com/office/drawing/2014/main" id="{A7D192F4-3519-46CF-9AE4-E0EE093FC038}"/>
              </a:ext>
            </a:extLst>
          </p:cNvPr>
          <p:cNvSpPr/>
          <p:nvPr/>
        </p:nvSpPr>
        <p:spPr>
          <a:xfrm>
            <a:off x="5393206" y="4212955"/>
            <a:ext cx="228600" cy="25782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5" name="Strelica: prema dolje 34">
            <a:extLst>
              <a:ext uri="{FF2B5EF4-FFF2-40B4-BE49-F238E27FC236}">
                <a16:creationId xmlns:a16="http://schemas.microsoft.com/office/drawing/2014/main" id="{D2BACE5F-0F0B-4903-A347-054FADDA3804}"/>
              </a:ext>
            </a:extLst>
          </p:cNvPr>
          <p:cNvSpPr/>
          <p:nvPr/>
        </p:nvSpPr>
        <p:spPr>
          <a:xfrm>
            <a:off x="6440576" y="5605531"/>
            <a:ext cx="228600" cy="25782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7" name="Strelica: prema dolje 36">
            <a:extLst>
              <a:ext uri="{FF2B5EF4-FFF2-40B4-BE49-F238E27FC236}">
                <a16:creationId xmlns:a16="http://schemas.microsoft.com/office/drawing/2014/main" id="{2F729020-1C6F-4497-AD99-4F8436111C15}"/>
              </a:ext>
            </a:extLst>
          </p:cNvPr>
          <p:cNvSpPr/>
          <p:nvPr/>
        </p:nvSpPr>
        <p:spPr>
          <a:xfrm rot="5400000">
            <a:off x="5299088" y="3029370"/>
            <a:ext cx="250535" cy="54872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9" name="TekstniOkvir 38">
            <a:extLst>
              <a:ext uri="{FF2B5EF4-FFF2-40B4-BE49-F238E27FC236}">
                <a16:creationId xmlns:a16="http://schemas.microsoft.com/office/drawing/2014/main" id="{C487A251-446C-483D-86A4-B3AFFC5CC687}"/>
              </a:ext>
            </a:extLst>
          </p:cNvPr>
          <p:cNvSpPr txBox="1"/>
          <p:nvPr/>
        </p:nvSpPr>
        <p:spPr>
          <a:xfrm>
            <a:off x="1856928" y="3103676"/>
            <a:ext cx="1110436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2000" b="1" dirty="0"/>
              <a:t>SPERMIJ</a:t>
            </a:r>
          </a:p>
        </p:txBody>
      </p:sp>
      <p:sp>
        <p:nvSpPr>
          <p:cNvPr id="41" name="Strelica: prema dolje 40">
            <a:extLst>
              <a:ext uri="{FF2B5EF4-FFF2-40B4-BE49-F238E27FC236}">
                <a16:creationId xmlns:a16="http://schemas.microsoft.com/office/drawing/2014/main" id="{AD99ABDA-13BA-4002-B4CF-84ED9FD3762E}"/>
              </a:ext>
            </a:extLst>
          </p:cNvPr>
          <p:cNvSpPr/>
          <p:nvPr/>
        </p:nvSpPr>
        <p:spPr>
          <a:xfrm rot="16200000">
            <a:off x="3247652" y="3022986"/>
            <a:ext cx="250535" cy="54872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45" name="Ravni poveznik 44">
            <a:extLst>
              <a:ext uri="{FF2B5EF4-FFF2-40B4-BE49-F238E27FC236}">
                <a16:creationId xmlns:a16="http://schemas.microsoft.com/office/drawing/2014/main" id="{3030FCDF-B181-4975-B096-7017C6B3117A}"/>
              </a:ext>
            </a:extLst>
          </p:cNvPr>
          <p:cNvCxnSpPr/>
          <p:nvPr/>
        </p:nvCxnSpPr>
        <p:spPr>
          <a:xfrm flipV="1">
            <a:off x="2037945" y="2981259"/>
            <a:ext cx="685800" cy="685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avni poveznik 45">
            <a:extLst>
              <a:ext uri="{FF2B5EF4-FFF2-40B4-BE49-F238E27FC236}">
                <a16:creationId xmlns:a16="http://schemas.microsoft.com/office/drawing/2014/main" id="{C1ABC519-9D28-4CC9-B1A3-81F85C63ED05}"/>
              </a:ext>
            </a:extLst>
          </p:cNvPr>
          <p:cNvCxnSpPr>
            <a:cxnSpLocks/>
          </p:cNvCxnSpPr>
          <p:nvPr/>
        </p:nvCxnSpPr>
        <p:spPr>
          <a:xfrm flipH="1" flipV="1">
            <a:off x="2122583" y="2958434"/>
            <a:ext cx="612292" cy="67782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Ravni poveznik 50">
            <a:extLst>
              <a:ext uri="{FF2B5EF4-FFF2-40B4-BE49-F238E27FC236}">
                <a16:creationId xmlns:a16="http://schemas.microsoft.com/office/drawing/2014/main" id="{B027AFB1-8BDD-4FD5-A561-49368E560491}"/>
              </a:ext>
            </a:extLst>
          </p:cNvPr>
          <p:cNvCxnSpPr>
            <a:cxnSpLocks/>
          </p:cNvCxnSpPr>
          <p:nvPr/>
        </p:nvCxnSpPr>
        <p:spPr>
          <a:xfrm flipH="1" flipV="1">
            <a:off x="6899873" y="3529204"/>
            <a:ext cx="137462" cy="1646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Ravni poveznik 51">
            <a:extLst>
              <a:ext uri="{FF2B5EF4-FFF2-40B4-BE49-F238E27FC236}">
                <a16:creationId xmlns:a16="http://schemas.microsoft.com/office/drawing/2014/main" id="{0A77CBCA-61A0-4FF8-9423-710D1443CECF}"/>
              </a:ext>
            </a:extLst>
          </p:cNvPr>
          <p:cNvCxnSpPr/>
          <p:nvPr/>
        </p:nvCxnSpPr>
        <p:spPr>
          <a:xfrm flipV="1">
            <a:off x="7015261" y="3008006"/>
            <a:ext cx="685800" cy="685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Slika 58">
            <a:extLst>
              <a:ext uri="{FF2B5EF4-FFF2-40B4-BE49-F238E27FC236}">
                <a16:creationId xmlns:a16="http://schemas.microsoft.com/office/drawing/2014/main" id="{18A4AD75-4BF6-42BF-A377-DA4E333DD0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64" y="1478216"/>
            <a:ext cx="1806703" cy="12029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3" name="Slika 62">
            <a:extLst>
              <a:ext uri="{FF2B5EF4-FFF2-40B4-BE49-F238E27FC236}">
                <a16:creationId xmlns:a16="http://schemas.microsoft.com/office/drawing/2014/main" id="{D5E5076A-2F85-49E8-8C1E-54411E590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4165">
            <a:off x="6379641" y="1463647"/>
            <a:ext cx="1613970" cy="12095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1" name="Slika 60">
            <a:extLst>
              <a:ext uri="{FF2B5EF4-FFF2-40B4-BE49-F238E27FC236}">
                <a16:creationId xmlns:a16="http://schemas.microsoft.com/office/drawing/2014/main" id="{02CE63EA-F112-4294-B395-E5DFB9AF38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7" y="1364297"/>
            <a:ext cx="8184933" cy="54498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027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vijezda: 10 krakova 4">
            <a:extLst>
              <a:ext uri="{FF2B5EF4-FFF2-40B4-BE49-F238E27FC236}">
                <a16:creationId xmlns:a16="http://schemas.microsoft.com/office/drawing/2014/main" id="{B5BE1689-08F6-477D-A706-7E10E5FBFADD}"/>
              </a:ext>
            </a:extLst>
          </p:cNvPr>
          <p:cNvSpPr/>
          <p:nvPr/>
        </p:nvSpPr>
        <p:spPr>
          <a:xfrm>
            <a:off x="7390792" y="990600"/>
            <a:ext cx="1727284" cy="1676400"/>
          </a:xfrm>
          <a:prstGeom prst="star10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FC5B2C71-0A8B-4E34-B426-E5390DD77756}"/>
              </a:ext>
            </a:extLst>
          </p:cNvPr>
          <p:cNvSpPr txBox="1"/>
          <p:nvPr/>
        </p:nvSpPr>
        <p:spPr>
          <a:xfrm>
            <a:off x="228600" y="609600"/>
            <a:ext cx="2057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Zapišimo!</a:t>
            </a:r>
          </a:p>
        </p:txBody>
      </p:sp>
      <p:pic>
        <p:nvPicPr>
          <p:cNvPr id="4" name="Picture 2" descr="animated-writer-image-0028">
            <a:extLst>
              <a:ext uri="{FF2B5EF4-FFF2-40B4-BE49-F238E27FC236}">
                <a16:creationId xmlns:a16="http://schemas.microsoft.com/office/drawing/2014/main" id="{0333F117-C192-482F-9E42-7388801ADB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397" y="1175266"/>
            <a:ext cx="1259276" cy="125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77297CB2-0E3D-4320-98DE-6349D2DCCDDD}"/>
              </a:ext>
            </a:extLst>
          </p:cNvPr>
          <p:cNvSpPr txBox="1"/>
          <p:nvPr/>
        </p:nvSpPr>
        <p:spPr>
          <a:xfrm>
            <a:off x="2438400" y="872721"/>
            <a:ext cx="3810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hr-HR" sz="2400" b="1" dirty="0"/>
              <a:t>Ženski spolni sustav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6CA18775-E3AE-4143-9641-450E9D3E2A06}"/>
              </a:ext>
            </a:extLst>
          </p:cNvPr>
          <p:cNvSpPr txBox="1"/>
          <p:nvPr/>
        </p:nvSpPr>
        <p:spPr>
          <a:xfrm>
            <a:off x="2057400" y="1678173"/>
            <a:ext cx="457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1600" b="1" u="sng" dirty="0">
                <a:solidFill>
                  <a:srgbClr val="FF0000"/>
                </a:solidFill>
              </a:rPr>
              <a:t>ŽENSKI SPOLNI ORGANI</a:t>
            </a:r>
          </a:p>
          <a:p>
            <a:pPr algn="ctr"/>
            <a:endParaRPr lang="hr-HR" sz="1600" b="1" dirty="0">
              <a:solidFill>
                <a:srgbClr val="FF0000"/>
              </a:solidFill>
            </a:endParaRPr>
          </a:p>
          <a:p>
            <a:pPr marL="171450" indent="-171450" algn="ctr">
              <a:buFont typeface="Wingdings" panose="05000000000000000000" pitchFamily="2" charset="2"/>
              <a:buChar char="q"/>
            </a:pPr>
            <a:r>
              <a:rPr lang="hr-HR" sz="1600" b="1" dirty="0"/>
              <a:t>JAJNICI</a:t>
            </a:r>
          </a:p>
          <a:p>
            <a:pPr marL="171450" indent="-171450" algn="ctr">
              <a:buFont typeface="Wingdings" panose="05000000000000000000" pitchFamily="2" charset="2"/>
              <a:buChar char="q"/>
            </a:pPr>
            <a:r>
              <a:rPr lang="hr-HR" sz="1600" b="1" dirty="0"/>
              <a:t>JAJOVODI</a:t>
            </a:r>
          </a:p>
          <a:p>
            <a:pPr marL="171450" indent="-171450" algn="ctr">
              <a:buFont typeface="Wingdings" panose="05000000000000000000" pitchFamily="2" charset="2"/>
              <a:buChar char="q"/>
            </a:pPr>
            <a:r>
              <a:rPr lang="hr-HR" sz="1600" b="1" dirty="0"/>
              <a:t>MATERNICA</a:t>
            </a:r>
          </a:p>
          <a:p>
            <a:pPr marL="171450" indent="-171450" algn="ctr">
              <a:buFont typeface="Wingdings" panose="05000000000000000000" pitchFamily="2" charset="2"/>
              <a:buChar char="q"/>
            </a:pPr>
            <a:r>
              <a:rPr lang="hr-HR" sz="1600" b="1" dirty="0"/>
              <a:t>RODNICA</a:t>
            </a:r>
            <a:endParaRPr lang="hr-HR" sz="1600" dirty="0"/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FD9A7087-2129-4E9A-B5A2-7C72855D33A1}"/>
              </a:ext>
            </a:extLst>
          </p:cNvPr>
          <p:cNvSpPr txBox="1"/>
          <p:nvPr/>
        </p:nvSpPr>
        <p:spPr>
          <a:xfrm>
            <a:off x="393765" y="3249404"/>
            <a:ext cx="835646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OVULACIJA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izbacivanje zrele jajne stanice iz jajnika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hr-HR" b="1" dirty="0">
                <a:solidFill>
                  <a:srgbClr val="FF0000"/>
                </a:solidFill>
                <a:latin typeface="Calibri"/>
              </a:rPr>
              <a:t>MENSTRUACIJA</a:t>
            </a:r>
            <a:r>
              <a:rPr lang="hr-HR" dirty="0">
                <a:solidFill>
                  <a:prstClr val="black"/>
                </a:solidFill>
                <a:latin typeface="Calibri"/>
              </a:rPr>
              <a:t>- ljuštenje sluznice maternice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KLIMAKTERIJ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prestaje redovito sazrijevanje jajne stanice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MENOPAUZA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jajnici u potpunosti izgube sposobnost razvijanja jajnih stanica</a:t>
            </a:r>
          </a:p>
        </p:txBody>
      </p:sp>
    </p:spTree>
    <p:extLst>
      <p:ext uri="{BB962C8B-B14F-4D97-AF65-F5344CB8AC3E}">
        <p14:creationId xmlns:p14="http://schemas.microsoft.com/office/powerpoint/2010/main" val="3658237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niOkvir 4">
            <a:extLst>
              <a:ext uri="{FF2B5EF4-FFF2-40B4-BE49-F238E27FC236}">
                <a16:creationId xmlns:a16="http://schemas.microsoft.com/office/drawing/2014/main" id="{566A3344-9B19-4181-A880-9CAEBB45915E}"/>
              </a:ext>
            </a:extLst>
          </p:cNvPr>
          <p:cNvSpPr txBox="1"/>
          <p:nvPr/>
        </p:nvSpPr>
        <p:spPr>
          <a:xfrm>
            <a:off x="2362200" y="683567"/>
            <a:ext cx="4946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rgbClr val="FF0000"/>
                </a:solidFill>
              </a:rPr>
              <a:t>Nastanak spolnih stanica-</a:t>
            </a:r>
            <a:r>
              <a:rPr lang="hr-HR" sz="2400" b="1" dirty="0" err="1">
                <a:solidFill>
                  <a:srgbClr val="FF0000"/>
                </a:solidFill>
              </a:rPr>
              <a:t>mejoza</a:t>
            </a:r>
            <a:endParaRPr lang="hr-HR" sz="2400" b="1" dirty="0">
              <a:solidFill>
                <a:srgbClr val="FF000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CE4E2A6A-6AFA-419C-BB88-6A197E05A587}"/>
              </a:ext>
            </a:extLst>
          </p:cNvPr>
          <p:cNvSpPr txBox="1"/>
          <p:nvPr/>
        </p:nvSpPr>
        <p:spPr>
          <a:xfrm>
            <a:off x="609600" y="1295400"/>
            <a:ext cx="6096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MEJOZA/REDUKCIJSKA DIOBA:</a:t>
            </a:r>
          </a:p>
          <a:p>
            <a:endParaRPr lang="hr-HR" b="1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dirty="0"/>
              <a:t>nastaju </a:t>
            </a:r>
            <a:r>
              <a:rPr lang="hr-HR" b="1" dirty="0"/>
              <a:t>spolne stanice </a:t>
            </a:r>
            <a:r>
              <a:rPr lang="hr-HR" dirty="0"/>
              <a:t>s </a:t>
            </a:r>
            <a:r>
              <a:rPr lang="hr-HR" b="1" dirty="0"/>
              <a:t>polovičnim</a:t>
            </a:r>
            <a:r>
              <a:rPr lang="hr-HR" dirty="0"/>
              <a:t> brojem kromosoma</a:t>
            </a:r>
          </a:p>
          <a:p>
            <a:endParaRPr lang="hr-HR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dirty="0"/>
              <a:t>sastoji se od </a:t>
            </a:r>
            <a:r>
              <a:rPr lang="hr-HR" b="1" dirty="0"/>
              <a:t>dvije </a:t>
            </a:r>
            <a:r>
              <a:rPr lang="hr-HR" dirty="0"/>
              <a:t>uzastopne diobe: I. i II. </a:t>
            </a:r>
            <a:r>
              <a:rPr lang="hr-HR" dirty="0" err="1"/>
              <a:t>mejotička</a:t>
            </a:r>
            <a:r>
              <a:rPr lang="hr-HR" dirty="0"/>
              <a:t> dioba</a:t>
            </a:r>
          </a:p>
          <a:p>
            <a:endParaRPr lang="hr-HR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dirty="0"/>
              <a:t>događa se </a:t>
            </a:r>
            <a:r>
              <a:rPr lang="hr-HR" b="1" dirty="0"/>
              <a:t>u spolnim žlijezdama</a:t>
            </a:r>
            <a:r>
              <a:rPr lang="hr-HR" dirty="0"/>
              <a:t>-jajnicima i sjemenicima</a:t>
            </a:r>
          </a:p>
          <a:p>
            <a:endParaRPr lang="hr-HR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dirty="0"/>
              <a:t>osigurava raznolikost spermija i jajnih stanica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744F4EC-79EE-4142-A456-523F54FC0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430" y="2051986"/>
            <a:ext cx="2285564" cy="13778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TekstniOkvir 12">
            <a:extLst>
              <a:ext uri="{FF2B5EF4-FFF2-40B4-BE49-F238E27FC236}">
                <a16:creationId xmlns:a16="http://schemas.microsoft.com/office/drawing/2014/main" id="{6571E684-E0B5-44BB-AB8D-66AAC9A52283}"/>
              </a:ext>
            </a:extLst>
          </p:cNvPr>
          <p:cNvSpPr txBox="1"/>
          <p:nvPr/>
        </p:nvSpPr>
        <p:spPr>
          <a:xfrm>
            <a:off x="685800" y="4191000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hr-HR" b="1" dirty="0"/>
              <a:t>MEJOTIČKA DIOBA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dirty="0"/>
              <a:t>osigurava gensku raznolikost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dirty="0"/>
              <a:t>nastaju dvije nove stanice s polovičnim brojem kromosoma (n)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E9994603-B76F-41FE-867E-5FADD4CDB54F}"/>
              </a:ext>
            </a:extLst>
          </p:cNvPr>
          <p:cNvSpPr txBox="1"/>
          <p:nvPr/>
        </p:nvSpPr>
        <p:spPr>
          <a:xfrm>
            <a:off x="4870794" y="4191000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/>
              <a:t>II. MEJOTIČKA DIOBA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dirty="0"/>
              <a:t>nastaju četiri nove stanice s polovičnim brojem kromosoma i različitom kombinacijom gena</a:t>
            </a:r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id="{1DFB5ACD-9E41-44E5-836F-16B5624E40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96"/>
            <a:ext cx="9144000" cy="602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5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1152</TotalTime>
  <Words>983</Words>
  <Application>Microsoft Office PowerPoint</Application>
  <PresentationFormat>On-screen Show (4:3)</PresentationFormat>
  <Paragraphs>229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Martina Miksic</dc:creator>
  <cp:lastModifiedBy>Ana Kodžoman</cp:lastModifiedBy>
  <cp:revision>60</cp:revision>
  <dcterms:created xsi:type="dcterms:W3CDTF">2006-08-16T00:00:00Z</dcterms:created>
  <dcterms:modified xsi:type="dcterms:W3CDTF">2020-09-15T05:48:47Z</dcterms:modified>
</cp:coreProperties>
</file>